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63" r:id="rId2"/>
  </p:sldMasterIdLst>
  <p:sldIdLst>
    <p:sldId id="256" r:id="rId3"/>
  </p:sldIdLst>
  <p:sldSz cx="38404800" cy="366045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9A85"/>
    <a:srgbClr val="6B9B84"/>
    <a:srgbClr val="FFFFFF"/>
    <a:srgbClr val="D883FF"/>
    <a:srgbClr val="FF3FDD"/>
    <a:srgbClr val="0079C2"/>
    <a:srgbClr val="8FD4FF"/>
    <a:srgbClr val="3B51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97" autoAdjust="0"/>
    <p:restoredTop sz="94660"/>
  </p:normalViewPr>
  <p:slideViewPr>
    <p:cSldViewPr snapToGrid="0">
      <p:cViewPr>
        <p:scale>
          <a:sx n="26" d="100"/>
          <a:sy n="26" d="100"/>
        </p:scale>
        <p:origin x="1432" y="-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4243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440305"/>
            <a:ext cx="12386548" cy="8541068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5270389"/>
            <a:ext cx="19442430" cy="26012973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0981372"/>
            <a:ext cx="12386548" cy="20344351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913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5294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948855"/>
            <a:ext cx="8281035" cy="31020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948855"/>
            <a:ext cx="24363045" cy="310206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8645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3544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990613"/>
            <a:ext cx="32644080" cy="12743815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9225878"/>
            <a:ext cx="28803600" cy="8837630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2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899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9125734"/>
            <a:ext cx="33124140" cy="15226484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4496267"/>
            <a:ext cx="33124140" cy="800724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967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9744273"/>
            <a:ext cx="16322040" cy="232252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9744273"/>
            <a:ext cx="16322040" cy="232252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717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948862"/>
            <a:ext cx="33124140" cy="707519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973208"/>
            <a:ext cx="16247028" cy="4397630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3370838"/>
            <a:ext cx="16247028" cy="196664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973208"/>
            <a:ext cx="16327042" cy="4397630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3370838"/>
            <a:ext cx="16327042" cy="196664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324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19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937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440305"/>
            <a:ext cx="12386548" cy="8541068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5270389"/>
            <a:ext cx="19442430" cy="26012973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0981372"/>
            <a:ext cx="12386548" cy="20344351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734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9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00F728B4-C55D-6D41-16F7-C2769983D90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"/>
            <a:ext cx="38404800" cy="3660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91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948862"/>
            <a:ext cx="33124140" cy="70751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9744273"/>
            <a:ext cx="33124140" cy="23225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3927026"/>
            <a:ext cx="8641080" cy="1948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3927026"/>
            <a:ext cx="12961620" cy="1948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3927026"/>
            <a:ext cx="8641080" cy="1948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Imagen 3">
            <a:extLst>
              <a:ext uri="{FF2B5EF4-FFF2-40B4-BE49-F238E27FC236}">
                <a16:creationId xmlns:a16="http://schemas.microsoft.com/office/drawing/2014/main" id="{6E7FA4EE-5711-3FEF-B5F8-331BEA8BB04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576" y="407929"/>
            <a:ext cx="2552985" cy="2552985"/>
          </a:xfrm>
          <a:prstGeom prst="rect">
            <a:avLst/>
          </a:prstGeom>
        </p:spPr>
      </p:pic>
      <p:pic>
        <p:nvPicPr>
          <p:cNvPr id="8" name="Imagen 5">
            <a:extLst>
              <a:ext uri="{FF2B5EF4-FFF2-40B4-BE49-F238E27FC236}">
                <a16:creationId xmlns:a16="http://schemas.microsoft.com/office/drawing/2014/main" id="{5614B767-40FB-D7B9-FA06-8BDF6497A34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747" y="465757"/>
            <a:ext cx="10396539" cy="249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807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image" Target="../media/image6.png"/><Relationship Id="rId21" Type="http://schemas.openxmlformats.org/officeDocument/2006/relationships/image" Target="../media/image24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24" Type="http://schemas.openxmlformats.org/officeDocument/2006/relationships/image" Target="../media/image27.png"/><Relationship Id="rId5" Type="http://schemas.openxmlformats.org/officeDocument/2006/relationships/image" Target="../media/image8.jpg"/><Relationship Id="rId15" Type="http://schemas.openxmlformats.org/officeDocument/2006/relationships/image" Target="../media/image18.png"/><Relationship Id="rId23" Type="http://schemas.openxmlformats.org/officeDocument/2006/relationships/image" Target="../media/image26.png"/><Relationship Id="rId10" Type="http://schemas.openxmlformats.org/officeDocument/2006/relationships/image" Target="../media/image13.png"/><Relationship Id="rId19" Type="http://schemas.openxmlformats.org/officeDocument/2006/relationships/image" Target="../media/image22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Relationship Id="rId22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36B4D19-DAE5-3685-9B6D-89A6FE9ACF59}"/>
              </a:ext>
            </a:extLst>
          </p:cNvPr>
          <p:cNvSpPr/>
          <p:nvPr/>
        </p:nvSpPr>
        <p:spPr>
          <a:xfrm>
            <a:off x="321079" y="313558"/>
            <a:ext cx="15040210" cy="2977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Box 40">
            <a:extLst>
              <a:ext uri="{FF2B5EF4-FFF2-40B4-BE49-F238E27FC236}">
                <a16:creationId xmlns:a16="http://schemas.microsoft.com/office/drawing/2014/main" id="{94D68EE3-D42F-44A4-58E0-F3CE926CF0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808" y="3351894"/>
            <a:ext cx="25609175" cy="2278395"/>
          </a:xfrm>
          <a:prstGeom prst="rect">
            <a:avLst/>
          </a:prstGeom>
          <a:noFill/>
          <a:ln>
            <a:noFill/>
          </a:ln>
          <a:effectLst/>
        </p:spPr>
        <p:txBody>
          <a:bodyPr lIns="276594" tIns="276594" rIns="276594" bIns="276594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20000"/>
              </a:spcBef>
            </a:pPr>
            <a:r>
              <a:rPr lang="en-AU" sz="3600" b="1" dirty="0">
                <a:solidFill>
                  <a:srgbClr val="6B9B8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S. Prakash</a:t>
            </a:r>
            <a:r>
              <a:rPr lang="en-AU" sz="3600" b="1" baseline="30000" dirty="0">
                <a:solidFill>
                  <a:srgbClr val="6B9B8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1*</a:t>
            </a:r>
            <a:r>
              <a:rPr lang="en-AU" sz="3600" b="1" dirty="0">
                <a:solidFill>
                  <a:srgbClr val="6B9B8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F. Xia</a:t>
            </a:r>
            <a:r>
              <a:rPr lang="en-AU" sz="3600" b="1" baseline="30000" dirty="0">
                <a:solidFill>
                  <a:srgbClr val="6B9B8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AU" sz="3600" b="1" dirty="0">
                <a:solidFill>
                  <a:srgbClr val="6B9B8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E. Erosheva</a:t>
            </a:r>
            <a:r>
              <a:rPr lang="en-AU" sz="3600" b="1" baseline="30000" dirty="0">
                <a:solidFill>
                  <a:srgbClr val="6B9B8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AU" sz="3600" b="1" dirty="0">
                <a:solidFill>
                  <a:srgbClr val="6B9B8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spcBef>
                <a:spcPct val="20000"/>
              </a:spcBef>
            </a:pPr>
            <a:r>
              <a:rPr lang="en-AU" sz="3200" dirty="0">
                <a:solidFill>
                  <a:srgbClr val="6B9B8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University of Washington, Seattle, Washington; *shreyap1@uw.edu</a:t>
            </a:r>
          </a:p>
          <a:p>
            <a:pPr>
              <a:spcBef>
                <a:spcPct val="20000"/>
              </a:spcBef>
            </a:pPr>
            <a:r>
              <a:rPr lang="en-AU" sz="3200" dirty="0">
                <a:solidFill>
                  <a:srgbClr val="6B9B8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University of California San Francisco, San Francisco, California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26073EB-24F6-0506-42E0-BA71221D1854}"/>
              </a:ext>
            </a:extLst>
          </p:cNvPr>
          <p:cNvSpPr/>
          <p:nvPr/>
        </p:nvSpPr>
        <p:spPr>
          <a:xfrm>
            <a:off x="521517" y="12965411"/>
            <a:ext cx="11617007" cy="15345920"/>
          </a:xfrm>
          <a:prstGeom prst="rect">
            <a:avLst/>
          </a:prstGeom>
          <a:solidFill>
            <a:srgbClr val="6B9B84">
              <a:alpha val="95000"/>
            </a:srgbClr>
          </a:solidFill>
          <a:ln w="76200">
            <a:solidFill>
              <a:srgbClr val="6B9B8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57" dirty="0">
              <a:solidFill>
                <a:srgbClr val="6B9B84"/>
              </a:solidFill>
            </a:endParaRPr>
          </a:p>
        </p:txBody>
      </p:sp>
      <p:sp>
        <p:nvSpPr>
          <p:cNvPr id="16" name="Text Box 2">
            <a:extLst>
              <a:ext uri="{FF2B5EF4-FFF2-40B4-BE49-F238E27FC236}">
                <a16:creationId xmlns:a16="http://schemas.microsoft.com/office/drawing/2014/main" id="{2412517F-0D51-3073-C5E2-ACC5EC9AAC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0946" y="12987827"/>
            <a:ext cx="3753209" cy="1258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GB" sz="4000" b="1" kern="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METHODS</a:t>
            </a:r>
            <a:endParaRPr lang="en-AU" sz="4000" kern="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 Box 2">
            <a:extLst>
              <a:ext uri="{FF2B5EF4-FFF2-40B4-BE49-F238E27FC236}">
                <a16:creationId xmlns:a16="http://schemas.microsoft.com/office/drawing/2014/main" id="{3257F004-8294-694F-A14A-0E7CB93E00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5410" y="6215025"/>
            <a:ext cx="7777639" cy="928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GB" sz="4000" b="1" kern="0" dirty="0">
                <a:solidFill>
                  <a:srgbClr val="6B9B8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RESULTS</a:t>
            </a:r>
            <a:endParaRPr lang="en-AU" sz="4000" kern="0" dirty="0">
              <a:solidFill>
                <a:srgbClr val="6B9B84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Box 2">
            <a:extLst>
              <a:ext uri="{FF2B5EF4-FFF2-40B4-BE49-F238E27FC236}">
                <a16:creationId xmlns:a16="http://schemas.microsoft.com/office/drawing/2014/main" id="{F051DD32-8409-E52D-F879-106918B7A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104" y="226163"/>
            <a:ext cx="26037879" cy="3877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AU" sz="8000" spc="1286" dirty="0">
                <a:solidFill>
                  <a:srgbClr val="6B9B8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Towards Causal Discovery with Statistical Guarantees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833FA10-5286-ADC2-A35D-40EAE8BBAF8D}"/>
              </a:ext>
            </a:extLst>
          </p:cNvPr>
          <p:cNvSpPr/>
          <p:nvPr/>
        </p:nvSpPr>
        <p:spPr>
          <a:xfrm>
            <a:off x="12652788" y="32962714"/>
            <a:ext cx="16101107" cy="2960410"/>
          </a:xfrm>
          <a:prstGeom prst="rect">
            <a:avLst/>
          </a:prstGeom>
          <a:solidFill>
            <a:srgbClr val="6B9B84">
              <a:alpha val="95000"/>
            </a:srgbClr>
          </a:solidFill>
          <a:ln w="76200">
            <a:solidFill>
              <a:srgbClr val="6B9B8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57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E05F568F-4309-D9D8-6505-F709E0F3FBB3}"/>
              </a:ext>
            </a:extLst>
          </p:cNvPr>
          <p:cNvSpPr/>
          <p:nvPr/>
        </p:nvSpPr>
        <p:spPr>
          <a:xfrm>
            <a:off x="29247382" y="32962714"/>
            <a:ext cx="8713829" cy="2960410"/>
          </a:xfrm>
          <a:prstGeom prst="rect">
            <a:avLst/>
          </a:prstGeom>
          <a:solidFill>
            <a:srgbClr val="6B9B84">
              <a:alpha val="95000"/>
            </a:srgbClr>
          </a:solidFill>
          <a:ln w="76200">
            <a:solidFill>
              <a:srgbClr val="6B9B8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57"/>
          </a:p>
        </p:txBody>
      </p:sp>
      <p:sp>
        <p:nvSpPr>
          <p:cNvPr id="42" name="Text Box 2">
            <a:extLst>
              <a:ext uri="{FF2B5EF4-FFF2-40B4-BE49-F238E27FC236}">
                <a16:creationId xmlns:a16="http://schemas.microsoft.com/office/drawing/2014/main" id="{4CD670B9-C09D-E05B-7E5D-60EBB5D266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62983" y="32890985"/>
            <a:ext cx="5788233" cy="1085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GB" sz="4000" b="1" kern="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CONTRIBUTIONS</a:t>
            </a:r>
            <a:endParaRPr lang="en-AU" sz="4000" kern="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 Box 2">
            <a:extLst>
              <a:ext uri="{FF2B5EF4-FFF2-40B4-BE49-F238E27FC236}">
                <a16:creationId xmlns:a16="http://schemas.microsoft.com/office/drawing/2014/main" id="{79247076-F1B9-526E-D5EF-BDF9CB28D8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95955" y="33013940"/>
            <a:ext cx="4787209" cy="741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GB" sz="4000" b="1" kern="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REFERENCES</a:t>
            </a:r>
            <a:endParaRPr lang="en-AU" sz="4000" kern="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9D27A701-D9F6-A490-B243-D432560C1CBA}"/>
              </a:ext>
            </a:extLst>
          </p:cNvPr>
          <p:cNvSpPr/>
          <p:nvPr/>
        </p:nvSpPr>
        <p:spPr>
          <a:xfrm>
            <a:off x="29386911" y="33741990"/>
            <a:ext cx="10153783" cy="2677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defTabSz="612104" eaLnBrk="0" hangingPunct="0">
              <a:spcBef>
                <a:spcPct val="50000"/>
              </a:spcBef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S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himizu et al. 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Journal of Machine Learning Research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2006.</a:t>
            </a:r>
          </a:p>
          <a:p>
            <a:pPr defTabSz="612104" eaLnBrk="0" hangingPunct="0">
              <a:spcBef>
                <a:spcPct val="50000"/>
              </a:spcBef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 &amp; Sen. </a:t>
            </a:r>
            <a:r>
              <a:rPr lang="en-US" sz="2400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Biometrika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2014.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defTabSz="612104" eaLnBrk="0" hangingPunct="0">
              <a:spcBef>
                <a:spcPct val="50000"/>
              </a:spcBef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</a:t>
            </a:r>
            <a:r>
              <a:rPr lang="en-US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Mooji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 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Journal of Machine Learning Research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2016.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612104" eaLnBrk="0" hangingPunct="0">
              <a:spcBef>
                <a:spcPct val="50000"/>
              </a:spcBef>
            </a:pPr>
            <a:r>
              <a:rPr lang="en-US" sz="2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 Ritz et al. </a:t>
            </a:r>
            <a:r>
              <a:rPr lang="en-US" sz="2400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PloS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one. </a:t>
            </a:r>
            <a:r>
              <a:rPr lang="en-US" sz="2400" b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2015.</a:t>
            </a:r>
            <a:endParaRPr lang="en-US" sz="24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612104" eaLnBrk="0" hangingPunct="0">
              <a:spcBef>
                <a:spcPct val="50000"/>
              </a:spcBef>
            </a:pP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D7CB874-81D0-EE1F-6AD6-22F72466E6DA}"/>
              </a:ext>
            </a:extLst>
          </p:cNvPr>
          <p:cNvGrpSpPr/>
          <p:nvPr/>
        </p:nvGrpSpPr>
        <p:grpSpPr>
          <a:xfrm>
            <a:off x="678921" y="13805048"/>
            <a:ext cx="11635837" cy="6292590"/>
            <a:chOff x="917894" y="13664320"/>
            <a:chExt cx="11635837" cy="629259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E9AFA3-DAC7-331E-1D1E-0D1E73774E80}"/>
                </a:ext>
              </a:extLst>
            </p:cNvPr>
            <p:cNvGrpSpPr/>
            <p:nvPr/>
          </p:nvGrpSpPr>
          <p:grpSpPr>
            <a:xfrm>
              <a:off x="917894" y="13664320"/>
              <a:ext cx="11635837" cy="3057072"/>
              <a:chOff x="1199270" y="17837438"/>
              <a:chExt cx="11635837" cy="3057072"/>
            </a:xfrm>
          </p:grpSpPr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5B7CA0E1-3891-9C26-FB4C-A1C307437E4B}"/>
                  </a:ext>
                </a:extLst>
              </p:cNvPr>
              <p:cNvSpPr/>
              <p:nvPr/>
            </p:nvSpPr>
            <p:spPr>
              <a:xfrm>
                <a:off x="1199271" y="17837438"/>
                <a:ext cx="11635836" cy="27392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ct val="20000"/>
                  </a:spcBef>
                </a:pPr>
                <a:endPara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>
                  <a:spcBef>
                    <a:spcPct val="20000"/>
                  </a:spcBef>
                </a:pPr>
                <a:r>
                  <a:rPr lang="en-CA" sz="28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Casual Discovery Diagnostic: Causal Direction Detection Rate (CDDR)</a:t>
                </a: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Measures </a:t>
                </a:r>
                <a:r>
                  <a:rPr lang="en-CA" sz="2400" b="1" i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uncertainty</a:t>
                </a: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in causal direction as a function of sample size</a:t>
                </a: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r>
                  <a:rPr lang="en-CA" sz="2400" b="1" i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Flexible</a:t>
                </a: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to any functional causal discovery method</a:t>
                </a: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Is </a:t>
                </a:r>
                <a:r>
                  <a:rPr lang="en-CA" sz="2400" b="1" i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consistent</a:t>
                </a: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 exhibits </a:t>
                </a:r>
                <a:r>
                  <a:rPr lang="en-CA" sz="2400" b="1" i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CLT</a:t>
                </a: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properties under some assumptions</a:t>
                </a: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1F0B7419-4379-B61F-D4E0-CD153B761238}"/>
                  </a:ext>
                </a:extLst>
              </p:cNvPr>
              <p:cNvSpPr/>
              <p:nvPr/>
            </p:nvSpPr>
            <p:spPr>
              <a:xfrm>
                <a:off x="1199270" y="18164036"/>
                <a:ext cx="11236183" cy="2730474"/>
              </a:xfrm>
              <a:prstGeom prst="rect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2BB6DA0-3D92-5E23-4875-95B49D6B5C6F}"/>
                </a:ext>
              </a:extLst>
            </p:cNvPr>
            <p:cNvCxnSpPr>
              <a:cxnSpLocks/>
            </p:cNvCxnSpPr>
            <p:nvPr/>
          </p:nvCxnSpPr>
          <p:spPr>
            <a:xfrm>
              <a:off x="6562258" y="16851846"/>
              <a:ext cx="0" cy="495481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1A4A5161-FEBB-70D1-5C96-7EB38CA3B3DF}"/>
                </a:ext>
              </a:extLst>
            </p:cNvPr>
            <p:cNvGrpSpPr/>
            <p:nvPr/>
          </p:nvGrpSpPr>
          <p:grpSpPr>
            <a:xfrm>
              <a:off x="2879039" y="17141844"/>
              <a:ext cx="7794982" cy="2815066"/>
              <a:chOff x="2435017" y="23644288"/>
              <a:chExt cx="7794982" cy="2815066"/>
            </a:xfrm>
          </p:grpSpPr>
          <p:sp>
            <p:nvSpPr>
              <p:cNvPr id="28" name="Rectángulo 12">
                <a:extLst>
                  <a:ext uri="{FF2B5EF4-FFF2-40B4-BE49-F238E27FC236}">
                    <a16:creationId xmlns:a16="http://schemas.microsoft.com/office/drawing/2014/main" id="{C7B4E895-FA52-3881-006D-B5D47DD5C441}"/>
                  </a:ext>
                </a:extLst>
              </p:cNvPr>
              <p:cNvSpPr/>
              <p:nvPr/>
            </p:nvSpPr>
            <p:spPr>
              <a:xfrm>
                <a:off x="2822430" y="24298763"/>
                <a:ext cx="7407569" cy="21605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ct val="20000"/>
                  </a:spcBef>
                </a:pPr>
                <a:endPara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Linear Non-Gaussian Acyclic Model (</a:t>
                </a:r>
                <a:r>
                  <a:rPr lang="en-CA" sz="2400" dirty="0" err="1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LiNGAM</a:t>
                </a: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r>
                  <a:rPr lang="en-CA" sz="2400" baseline="30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and the Test-based Approach</a:t>
                </a: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Additive Noise Models (ANM)</a:t>
                </a: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r>
                  <a: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Post-Nonlinear Causal Model (PNL)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5119BD56-216B-8C61-2E94-213B7C85621E}"/>
                  </a:ext>
                </a:extLst>
              </p:cNvPr>
              <p:cNvSpPr/>
              <p:nvPr/>
            </p:nvSpPr>
            <p:spPr>
              <a:xfrm>
                <a:off x="3153092" y="24693480"/>
                <a:ext cx="6540148" cy="841248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2208CF6-FA0E-918C-E093-9D7E9DF8D64E}"/>
                  </a:ext>
                </a:extLst>
              </p:cNvPr>
              <p:cNvSpPr/>
              <p:nvPr/>
            </p:nvSpPr>
            <p:spPr>
              <a:xfrm>
                <a:off x="2435017" y="23911752"/>
                <a:ext cx="7407568" cy="2547602"/>
              </a:xfrm>
              <a:prstGeom prst="rect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Rectángulo 12">
                <a:extLst>
                  <a:ext uri="{FF2B5EF4-FFF2-40B4-BE49-F238E27FC236}">
                    <a16:creationId xmlns:a16="http://schemas.microsoft.com/office/drawing/2014/main" id="{596F3B40-BD69-674C-D402-DB8B8CCE55C9}"/>
                  </a:ext>
                </a:extLst>
              </p:cNvPr>
              <p:cNvSpPr/>
              <p:nvPr/>
            </p:nvSpPr>
            <p:spPr>
              <a:xfrm>
                <a:off x="3259078" y="23644288"/>
                <a:ext cx="5718316" cy="9787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ct val="20000"/>
                  </a:spcBef>
                </a:pPr>
                <a:endPara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>
                  <a:spcBef>
                    <a:spcPct val="20000"/>
                  </a:spcBef>
                </a:pPr>
                <a:r>
                  <a:rPr lang="en-CA" sz="28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Causal Discovery Methods</a:t>
                </a:r>
              </a:p>
            </p:txBody>
          </p:sp>
        </p:grpSp>
      </p:grpSp>
      <p:sp>
        <p:nvSpPr>
          <p:cNvPr id="66" name="Text Box 2">
            <a:extLst>
              <a:ext uri="{FF2B5EF4-FFF2-40B4-BE49-F238E27FC236}">
                <a16:creationId xmlns:a16="http://schemas.microsoft.com/office/drawing/2014/main" id="{356FCEC0-A5D5-6CCB-7A41-25F0E507D4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87904" y="22915336"/>
            <a:ext cx="5408163" cy="818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GB" sz="3200" b="1" kern="0" dirty="0">
                <a:solidFill>
                  <a:srgbClr val="6B9B8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Real Data Results</a:t>
            </a:r>
            <a:endParaRPr lang="en-AU" sz="3200" kern="0" dirty="0">
              <a:solidFill>
                <a:srgbClr val="6B9B84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Text Box 2">
            <a:extLst>
              <a:ext uri="{FF2B5EF4-FFF2-40B4-BE49-F238E27FC236}">
                <a16:creationId xmlns:a16="http://schemas.microsoft.com/office/drawing/2014/main" id="{FA1557C1-ED45-1B6F-DB70-25FFF61FB4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99024" y="7375164"/>
            <a:ext cx="7871519" cy="720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GB" sz="3200" b="1" kern="0" dirty="0">
                <a:solidFill>
                  <a:srgbClr val="6B9B8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CDDR Diagnostic Interpretation</a:t>
            </a:r>
            <a:endParaRPr lang="en-AU" sz="3200" kern="0" dirty="0">
              <a:solidFill>
                <a:srgbClr val="6B9B84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Text Box 2">
            <a:extLst>
              <a:ext uri="{FF2B5EF4-FFF2-40B4-BE49-F238E27FC236}">
                <a16:creationId xmlns:a16="http://schemas.microsoft.com/office/drawing/2014/main" id="{1A31182A-2BA8-2657-2E32-5B0F44D12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16773" y="6677620"/>
            <a:ext cx="7909717" cy="720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GB" sz="3200" b="1" kern="0" dirty="0">
                <a:solidFill>
                  <a:srgbClr val="6B9B8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Simulation Results</a:t>
            </a:r>
            <a:endParaRPr lang="en-AU" sz="3200" kern="0" dirty="0">
              <a:solidFill>
                <a:srgbClr val="6B9B84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82EDD24-0B26-0458-98E5-51C2D874C6FB}"/>
              </a:ext>
            </a:extLst>
          </p:cNvPr>
          <p:cNvGrpSpPr/>
          <p:nvPr/>
        </p:nvGrpSpPr>
        <p:grpSpPr>
          <a:xfrm>
            <a:off x="237175" y="6043392"/>
            <a:ext cx="11901251" cy="7186847"/>
            <a:chOff x="144377" y="7830705"/>
            <a:chExt cx="12802502" cy="7186847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78192C50-4F20-9456-93A1-CDCF825854FF}"/>
                </a:ext>
              </a:extLst>
            </p:cNvPr>
            <p:cNvSpPr/>
            <p:nvPr/>
          </p:nvSpPr>
          <p:spPr>
            <a:xfrm>
              <a:off x="450358" y="7830705"/>
              <a:ext cx="12496521" cy="6344610"/>
            </a:xfrm>
            <a:prstGeom prst="rect">
              <a:avLst/>
            </a:prstGeom>
            <a:solidFill>
              <a:srgbClr val="6B9B84">
                <a:alpha val="95000"/>
              </a:srgbClr>
            </a:solidFill>
            <a:ln w="76200">
              <a:solidFill>
                <a:srgbClr val="6B9B8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157" dirty="0"/>
            </a:p>
          </p:txBody>
        </p:sp>
        <p:sp>
          <p:nvSpPr>
            <p:cNvPr id="9" name="Text Box 2">
              <a:extLst>
                <a:ext uri="{FF2B5EF4-FFF2-40B4-BE49-F238E27FC236}">
                  <a16:creationId xmlns:a16="http://schemas.microsoft.com/office/drawing/2014/main" id="{8CF619FC-9189-59E2-2349-9BB019AAE9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377" y="8025787"/>
              <a:ext cx="5684131" cy="7888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tx1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409803" tIns="409803" rIns="409803" bIns="409803" anchor="ctr"/>
            <a:lstStyle>
              <a:lvl1pPr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742950" indent="-285750"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defTabSz="192088" eaLnBrk="0" fontAlgn="base" hangingPunct="0">
                <a:spcBef>
                  <a:spcPct val="0"/>
                </a:spcBef>
                <a:spcAft>
                  <a:spcPct val="0"/>
                </a:spcAft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defTabSz="192088" eaLnBrk="0" fontAlgn="base" hangingPunct="0">
                <a:spcBef>
                  <a:spcPct val="0"/>
                </a:spcBef>
                <a:spcAft>
                  <a:spcPct val="0"/>
                </a:spcAft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defTabSz="192088" eaLnBrk="0" fontAlgn="base" hangingPunct="0">
                <a:spcBef>
                  <a:spcPct val="0"/>
                </a:spcBef>
                <a:spcAft>
                  <a:spcPct val="0"/>
                </a:spcAft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defTabSz="192088" eaLnBrk="0" fontAlgn="base" hangingPunct="0">
                <a:spcBef>
                  <a:spcPct val="0"/>
                </a:spcBef>
                <a:spcAft>
                  <a:spcPct val="0"/>
                </a:spcAft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r>
                <a:rPr lang="en-GB" sz="4000" b="1" kern="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INTRODUCTION</a:t>
              </a:r>
              <a:endParaRPr lang="en-AU" sz="4000" kern="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Rectángulo 12">
              <a:extLst>
                <a:ext uri="{FF2B5EF4-FFF2-40B4-BE49-F238E27FC236}">
                  <a16:creationId xmlns:a16="http://schemas.microsoft.com/office/drawing/2014/main" id="{341A5A41-7A18-1DEF-D0DB-7F197162AA83}"/>
                </a:ext>
              </a:extLst>
            </p:cNvPr>
            <p:cNvSpPr/>
            <p:nvPr/>
          </p:nvSpPr>
          <p:spPr>
            <a:xfrm>
              <a:off x="623263" y="8868176"/>
              <a:ext cx="11635836" cy="6149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spcBef>
                  <a:spcPct val="20000"/>
                </a:spcBef>
                <a:buClr>
                  <a:schemeClr val="bg1"/>
                </a:buClr>
                <a:buSzPct val="150000"/>
                <a:buFont typeface="Arial" panose="020B0604020202020204" pitchFamily="34" charset="0"/>
                <a:buChar char="•"/>
              </a:pPr>
              <a:r>
                <a: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Functional causal discovery methods aim to infer a causal directionality from the data using distributional assumptions </a:t>
              </a:r>
            </a:p>
            <a:p>
              <a:pPr marL="342900" indent="-342900">
                <a:spcBef>
                  <a:spcPct val="20000"/>
                </a:spcBef>
                <a:buClr>
                  <a:schemeClr val="bg1"/>
                </a:buClr>
                <a:buSzPct val="150000"/>
                <a:buFont typeface="Arial" panose="020B0604020202020204" pitchFamily="34" charset="0"/>
                <a:buChar char="•"/>
              </a:pPr>
              <a:r>
                <a: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Assumptions are often strong but there exists no diagnostic tool to assess both assumption violations and their impact on the directionality</a:t>
              </a:r>
            </a:p>
            <a:p>
              <a:pPr marL="342900" indent="-342900">
                <a:spcBef>
                  <a:spcPct val="20000"/>
                </a:spcBef>
                <a:buClr>
                  <a:schemeClr val="bg1"/>
                </a:buClr>
                <a:buSzPct val="150000"/>
                <a:buFont typeface="Arial" panose="020B0604020202020204" pitchFamily="34" charset="0"/>
                <a:buChar char="•"/>
              </a:pPr>
              <a:r>
                <a: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Interplay between sample size and assumption violations may impact the inferred directionality</a:t>
              </a:r>
            </a:p>
            <a:p>
              <a:pPr marL="800100" lvl="1" indent="-342900">
                <a:spcBef>
                  <a:spcPct val="20000"/>
                </a:spcBef>
                <a:buClr>
                  <a:schemeClr val="bg1"/>
                </a:buClr>
                <a:buSzPct val="150000"/>
                <a:buFont typeface="Arial" panose="020B0604020202020204" pitchFamily="34" charset="0"/>
                <a:buChar char="•"/>
              </a:pPr>
              <a:r>
                <a: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Small sample sizes may lead to indeterminate results due to insufficient information</a:t>
              </a:r>
            </a:p>
            <a:p>
              <a:pPr marL="800100" lvl="1" indent="-342900">
                <a:spcBef>
                  <a:spcPct val="20000"/>
                </a:spcBef>
                <a:buClr>
                  <a:schemeClr val="bg1"/>
                </a:buClr>
                <a:buSzPct val="150000"/>
                <a:buFont typeface="Arial" panose="020B0604020202020204" pitchFamily="34" charset="0"/>
                <a:buChar char="•"/>
              </a:pPr>
              <a:r>
                <a: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Large sample sizes can provide enough data for methods to detect subtle assumption violations with confidence, potentially obscuring the directional signal</a:t>
              </a:r>
            </a:p>
            <a:p>
              <a:pPr marL="342900" indent="-342900">
                <a:spcBef>
                  <a:spcPct val="20000"/>
                </a:spcBef>
                <a:buClr>
                  <a:schemeClr val="bg1"/>
                </a:buClr>
                <a:buSzPct val="150000"/>
                <a:buFont typeface="Arial" panose="020B0604020202020204" pitchFamily="34" charset="0"/>
                <a:buChar char="•"/>
              </a:pPr>
              <a:r>
                <a: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Propose the Causal Direction Detection Rate (CDDR) diagnostic to address this need</a:t>
              </a:r>
            </a:p>
            <a:p>
              <a:pPr marL="342900" indent="-342900">
                <a:spcBef>
                  <a:spcPct val="20000"/>
                </a:spcBef>
                <a:buClr>
                  <a:schemeClr val="bg1"/>
                </a:buClr>
                <a:buSzPct val="150000"/>
                <a:buFont typeface="Arial" panose="020B0604020202020204" pitchFamily="34" charset="0"/>
                <a:buChar char="•"/>
              </a:pPr>
              <a:endPara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800100" lvl="1" indent="-342900">
                <a:spcBef>
                  <a:spcPct val="20000"/>
                </a:spcBef>
                <a:buClr>
                  <a:schemeClr val="bg1"/>
                </a:buClr>
                <a:buSzPct val="150000"/>
                <a:buFont typeface="Arial" panose="020B0604020202020204" pitchFamily="34" charset="0"/>
                <a:buChar char="•"/>
              </a:pPr>
              <a:endPara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9" name="Rectángulo 12">
            <a:extLst>
              <a:ext uri="{FF2B5EF4-FFF2-40B4-BE49-F238E27FC236}">
                <a16:creationId xmlns:a16="http://schemas.microsoft.com/office/drawing/2014/main" id="{2708C32F-9199-EA47-F778-ECAC2F96D2DC}"/>
              </a:ext>
            </a:extLst>
          </p:cNvPr>
          <p:cNvSpPr/>
          <p:nvPr/>
        </p:nvSpPr>
        <p:spPr>
          <a:xfrm>
            <a:off x="12723818" y="33721845"/>
            <a:ext cx="16101107" cy="2086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Developed the first diagnostic tool for causal discovery to evaluate assumption violations as a function of sample size </a:t>
            </a:r>
          </a:p>
          <a:p>
            <a:pPr marL="342900" indent="-342900">
              <a:spcBef>
                <a:spcPct val="20000"/>
              </a:spcBef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be applied to any bivariate functional causal discovery method</a:t>
            </a:r>
          </a:p>
          <a:p>
            <a:pPr marL="342900" indent="-342900">
              <a:spcBef>
                <a:spcPct val="20000"/>
              </a:spcBef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CDDR Diagnostic is an especially effective diagnostic tool when paired with a causal discovery method that provides more than just a deterministic direction (e.g. test-based approach)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7" name="Rectángulo 12">
                <a:extLst>
                  <a:ext uri="{FF2B5EF4-FFF2-40B4-BE49-F238E27FC236}">
                    <a16:creationId xmlns:a16="http://schemas.microsoft.com/office/drawing/2014/main" id="{606647F0-95EA-21E0-4B71-3C203897FDC5}"/>
                  </a:ext>
                </a:extLst>
              </p:cNvPr>
              <p:cNvSpPr/>
              <p:nvPr/>
            </p:nvSpPr>
            <p:spPr>
              <a:xfrm>
                <a:off x="2774517" y="22714709"/>
                <a:ext cx="7086470" cy="48936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ct val="20000"/>
                  </a:spcBef>
                </a:pPr>
                <a:endPara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Assumes</a:t>
                </a: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endParaRPr lang="en-US" sz="24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Uses linear regression to decide between</a:t>
                </a:r>
              </a:p>
              <a:p>
                <a:pPr marL="1371600" lvl="2" indent="-457200">
                  <a:spcBef>
                    <a:spcPct val="20000"/>
                  </a:spcBef>
                  <a:buClr>
                    <a:schemeClr val="bg1"/>
                  </a:buClr>
                  <a:buSzPct val="85000"/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→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⇒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𝛽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𝜖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⊥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𝜖</m:t>
                    </m:r>
                  </m:oMath>
                </a14:m>
                <a:endParaRPr lang="en-US" sz="2400" b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1371600" lvl="2" indent="-457200">
                  <a:spcBef>
                    <a:spcPct val="20000"/>
                  </a:spcBef>
                  <a:buClr>
                    <a:schemeClr val="bg1"/>
                  </a:buClr>
                  <a:buSzPct val="85000"/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→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⇒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𝛾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η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  <m: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⊥</m:t>
                    </m:r>
                    <m:r>
                      <m:rPr>
                        <m:sty m:val="p"/>
                      </m:rPr>
                      <a:rPr lang="en-US" sz="2400" b="0" i="1" smtClean="0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η</m:t>
                    </m:r>
                  </m:oMath>
                </a14:m>
                <a:endParaRPr lang="en-US" sz="2400" b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spcBef>
                    <a:spcPct val="20000"/>
                  </a:spcBef>
                  <a:buClr>
                    <a:schemeClr val="bg1"/>
                  </a:buClr>
                  <a:buSzPct val="85000"/>
                  <a:buFont typeface="+mj-lt"/>
                  <a:buAutoNum type="arabicPeriod"/>
                </a:pPr>
                <a:endParaRPr lang="en-US" sz="2400" b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spcBef>
                    <a:spcPct val="20000"/>
                  </a:spcBef>
                  <a:buClr>
                    <a:schemeClr val="bg1"/>
                  </a:buClr>
                  <a:buSzPct val="85000"/>
                  <a:buFont typeface="+mj-lt"/>
                  <a:buAutoNum type="arabicPeriod"/>
                </a:pPr>
                <a:endParaRPr lang="en-US" sz="24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spcBef>
                    <a:spcPct val="20000"/>
                  </a:spcBef>
                  <a:buClr>
                    <a:schemeClr val="bg1"/>
                  </a:buClr>
                  <a:buSzPct val="150000"/>
                  <a:buFont typeface="Arial" panose="020B0604020202020204" pitchFamily="34" charset="0"/>
                  <a:buChar char="•"/>
                </a:pPr>
                <a:endParaRPr lang="en-CA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77" name="Rectángulo 12">
                <a:extLst>
                  <a:ext uri="{FF2B5EF4-FFF2-40B4-BE49-F238E27FC236}">
                    <a16:creationId xmlns:a16="http://schemas.microsoft.com/office/drawing/2014/main" id="{606647F0-95EA-21E0-4B71-3C203897FD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4517" y="22714709"/>
                <a:ext cx="7086470" cy="4893647"/>
              </a:xfrm>
              <a:prstGeom prst="rect">
                <a:avLst/>
              </a:prstGeom>
              <a:blipFill>
                <a:blip r:embed="rId2"/>
                <a:stretch>
                  <a:fillRect l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6" name="Group 45">
            <a:extLst>
              <a:ext uri="{FF2B5EF4-FFF2-40B4-BE49-F238E27FC236}">
                <a16:creationId xmlns:a16="http://schemas.microsoft.com/office/drawing/2014/main" id="{0124F6E6-A0F7-E8E8-8B3C-F1D6D3C8267E}"/>
              </a:ext>
            </a:extLst>
          </p:cNvPr>
          <p:cNvGrpSpPr/>
          <p:nvPr/>
        </p:nvGrpSpPr>
        <p:grpSpPr>
          <a:xfrm>
            <a:off x="2303588" y="20813452"/>
            <a:ext cx="9453267" cy="3120854"/>
            <a:chOff x="2303588" y="20813452"/>
            <a:chExt cx="9453267" cy="3120854"/>
          </a:xfrm>
        </p:grpSpPr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58C94134-2CDA-3182-1F67-A148370F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0482" y="21764890"/>
              <a:ext cx="7438542" cy="875122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7" name="Rectángulo 12">
                  <a:extLst>
                    <a:ext uri="{FF2B5EF4-FFF2-40B4-BE49-F238E27FC236}">
                      <a16:creationId xmlns:a16="http://schemas.microsoft.com/office/drawing/2014/main" id="{AA58E0B5-8243-16F0-679E-5E7DCF77D791}"/>
                    </a:ext>
                  </a:extLst>
                </p:cNvPr>
                <p:cNvSpPr/>
                <p:nvPr/>
              </p:nvSpPr>
              <p:spPr>
                <a:xfrm>
                  <a:off x="2303588" y="20813452"/>
                  <a:ext cx="9453267" cy="31208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spcBef>
                      <a:spcPct val="20000"/>
                    </a:spcBef>
                  </a:pPr>
                  <a:endPara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marL="342900" indent="-342900">
                    <a:spcBef>
                      <a:spcPct val="20000"/>
                    </a:spcBef>
                    <a:buClr>
                      <a:schemeClr val="bg1"/>
                    </a:buClr>
                    <a:buSzPct val="150000"/>
                    <a:buFont typeface="Arial" panose="020B0604020202020204" pitchFamily="34" charset="0"/>
                    <a:buChar char="•"/>
                  </a:pPr>
                  <a:r>
                    <a:rPr lang="en-CA" sz="2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Uses hypothesis tests to determine the causal direction:</a:t>
                  </a:r>
                </a:p>
                <a:p>
                  <a:pPr>
                    <a:spcBef>
                      <a:spcPct val="20000"/>
                    </a:spcBef>
                    <a:buClr>
                      <a:schemeClr val="bg1"/>
                    </a:buClr>
                    <a:buSzPct val="150000"/>
                  </a:pPr>
                  <a:endPara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marL="342900" indent="-342900">
                    <a:spcBef>
                      <a:spcPct val="20000"/>
                    </a:spcBef>
                    <a:buClr>
                      <a:schemeClr val="bg1"/>
                    </a:buClr>
                    <a:buSzPct val="150000"/>
                    <a:buFont typeface="Arial" panose="020B0604020202020204" pitchFamily="34" charset="0"/>
                    <a:buChar char="•"/>
                  </a:pPr>
                  <a:endPara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marL="342900" indent="-342900">
                    <a:spcBef>
                      <a:spcPct val="20000"/>
                    </a:spcBef>
                    <a:buClr>
                      <a:schemeClr val="bg1"/>
                    </a:buClr>
                    <a:buSzPct val="150000"/>
                    <a:buFont typeface="Arial" panose="020B0604020202020204" pitchFamily="34" charset="0"/>
                    <a:buChar char="•"/>
                  </a:pPr>
                  <a:r>
                    <a:rPr lang="en-CA" sz="2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Compares p-value estimated from </a:t>
                  </a:r>
                  <a14:m>
                    <m:oMath xmlns:m="http://schemas.openxmlformats.org/officeDocument/2006/math">
                      <m:r>
                        <a:rPr lang="en-CA" sz="24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𝐻</m:t>
                      </m:r>
                    </m:oMath>
                  </a14:m>
                  <a:r>
                    <a:rPr lang="en-CA" sz="2400" baseline="300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*</a:t>
                  </a:r>
                  <a:r>
                    <a:rPr lang="en-CA" sz="24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to significance level</a:t>
                  </a:r>
                  <a:endParaRPr lang="en-US" sz="2400" b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marL="457200" indent="-457200">
                    <a:spcBef>
                      <a:spcPct val="20000"/>
                    </a:spcBef>
                    <a:buClr>
                      <a:schemeClr val="bg1"/>
                    </a:buClr>
                    <a:buSzPct val="85000"/>
                    <a:buFont typeface="+mj-lt"/>
                    <a:buAutoNum type="arabicPeriod"/>
                  </a:pPr>
                  <a:endParaRPr lang="en-US" sz="24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marL="342900" indent="-342900">
                    <a:spcBef>
                      <a:spcPct val="20000"/>
                    </a:spcBef>
                    <a:buClr>
                      <a:schemeClr val="bg1"/>
                    </a:buClr>
                    <a:buSzPct val="150000"/>
                    <a:buFont typeface="Arial" panose="020B0604020202020204" pitchFamily="34" charset="0"/>
                    <a:buChar char="•"/>
                  </a:pPr>
                  <a:endParaRPr lang="en-CA" sz="2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>
            <p:sp>
              <p:nvSpPr>
                <p:cNvPr id="87" name="Rectángulo 12">
                  <a:extLst>
                    <a:ext uri="{FF2B5EF4-FFF2-40B4-BE49-F238E27FC236}">
                      <a16:creationId xmlns:a16="http://schemas.microsoft.com/office/drawing/2014/main" id="{AA58E0B5-8243-16F0-679E-5E7DCF77D79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03588" y="20813452"/>
                  <a:ext cx="9453267" cy="3120854"/>
                </a:xfrm>
                <a:prstGeom prst="rect">
                  <a:avLst/>
                </a:prstGeom>
                <a:blipFill>
                  <a:blip r:embed="rId4"/>
                  <a:stretch>
                    <a:fillRect l="-174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0" name="Rectángulo 12">
            <a:extLst>
              <a:ext uri="{FF2B5EF4-FFF2-40B4-BE49-F238E27FC236}">
                <a16:creationId xmlns:a16="http://schemas.microsoft.com/office/drawing/2014/main" id="{11057319-CA98-40F4-682B-2FD1EB126E4A}"/>
              </a:ext>
            </a:extLst>
          </p:cNvPr>
          <p:cNvSpPr/>
          <p:nvPr/>
        </p:nvSpPr>
        <p:spPr>
          <a:xfrm>
            <a:off x="2229774" y="26009817"/>
            <a:ext cx="8225087" cy="1717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endParaRPr lang="en-CA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Compares “test-statistics” (e.g. mutual information) between directions</a:t>
            </a:r>
            <a:endParaRPr lang="en-US" sz="240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endParaRPr lang="en-CA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Rectángulo 12">
            <a:extLst>
              <a:ext uri="{FF2B5EF4-FFF2-40B4-BE49-F238E27FC236}">
                <a16:creationId xmlns:a16="http://schemas.microsoft.com/office/drawing/2014/main" id="{2806B304-0D46-9B90-5C6E-F5D89DC08DF3}"/>
              </a:ext>
            </a:extLst>
          </p:cNvPr>
          <p:cNvSpPr/>
          <p:nvPr/>
        </p:nvSpPr>
        <p:spPr>
          <a:xfrm>
            <a:off x="3385510" y="26523853"/>
            <a:ext cx="5609106" cy="9483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endParaRPr lang="en-CA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en-CA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LiNGAM</a:t>
            </a:r>
            <a:endParaRPr lang="en-CA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Rectángulo 12">
            <a:extLst>
              <a:ext uri="{FF2B5EF4-FFF2-40B4-BE49-F238E27FC236}">
                <a16:creationId xmlns:a16="http://schemas.microsoft.com/office/drawing/2014/main" id="{B219E5AC-8A3C-ACDF-F2C2-E62AA442EB6B}"/>
              </a:ext>
            </a:extLst>
          </p:cNvPr>
          <p:cNvSpPr/>
          <p:nvPr/>
        </p:nvSpPr>
        <p:spPr>
          <a:xfrm>
            <a:off x="3537764" y="20281197"/>
            <a:ext cx="5609106" cy="9483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endParaRPr lang="en-CA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en-CA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Test-based</a:t>
            </a:r>
          </a:p>
        </p:txBody>
      </p:sp>
      <p:sp>
        <p:nvSpPr>
          <p:cNvPr id="95" name="Rectángulo 12">
            <a:extLst>
              <a:ext uri="{FF2B5EF4-FFF2-40B4-BE49-F238E27FC236}">
                <a16:creationId xmlns:a16="http://schemas.microsoft.com/office/drawing/2014/main" id="{1398A0E4-3F89-480C-2ADF-72441AACCE4E}"/>
              </a:ext>
            </a:extLst>
          </p:cNvPr>
          <p:cNvSpPr/>
          <p:nvPr/>
        </p:nvSpPr>
        <p:spPr>
          <a:xfrm>
            <a:off x="2936681" y="23512641"/>
            <a:ext cx="6590278" cy="1342237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914400" lvl="1" indent="-457200">
              <a:spcBef>
                <a:spcPct val="20000"/>
              </a:spcBef>
              <a:buClr>
                <a:schemeClr val="bg1"/>
              </a:buClr>
              <a:buSzPct val="85000"/>
              <a:buFont typeface="+mj-lt"/>
              <a:buAutoNum type="arabicPeriod"/>
            </a:pP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Linearity</a:t>
            </a:r>
          </a:p>
          <a:p>
            <a:pPr marL="914400" lvl="1" indent="-457200">
              <a:spcBef>
                <a:spcPct val="20000"/>
              </a:spcBef>
              <a:buClr>
                <a:schemeClr val="bg1"/>
              </a:buClr>
              <a:buSzPct val="85000"/>
              <a:buFont typeface="+mj-lt"/>
              <a:buAutoNum type="arabicPeriod"/>
            </a:pP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</a:t>
            </a:r>
            <a:r>
              <a:rPr lang="en-CA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gaussianity</a:t>
            </a: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914400" lvl="1" indent="-457200">
              <a:spcBef>
                <a:spcPct val="20000"/>
              </a:spcBef>
              <a:buClr>
                <a:schemeClr val="bg1"/>
              </a:buClr>
              <a:buSzPct val="85000"/>
              <a:buFont typeface="+mj-lt"/>
              <a:buAutoNum type="arabicPeriod"/>
            </a:pP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I.I.D data </a:t>
            </a:r>
          </a:p>
          <a:p>
            <a:pPr marL="914400" lvl="1" indent="-457200">
              <a:spcBef>
                <a:spcPct val="20000"/>
              </a:spcBef>
              <a:buClr>
                <a:schemeClr val="bg1"/>
              </a:buClr>
              <a:buSzPct val="85000"/>
              <a:buFont typeface="+mj-lt"/>
              <a:buAutoNum type="arabicPeriod"/>
            </a:pP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Acyclicity</a:t>
            </a:r>
          </a:p>
          <a:p>
            <a:pPr marL="914400" lvl="1" indent="-457200">
              <a:spcBef>
                <a:spcPct val="20000"/>
              </a:spcBef>
              <a:buClr>
                <a:schemeClr val="bg1"/>
              </a:buClr>
              <a:buSzPct val="85000"/>
              <a:buFont typeface="+mj-lt"/>
              <a:buAutoNum type="arabicPeriod"/>
            </a:pPr>
            <a:r>
              <a:rPr lang="en-CA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unobserved confounding</a:t>
            </a:r>
          </a:p>
        </p:txBody>
      </p:sp>
      <p:pic>
        <p:nvPicPr>
          <p:cNvPr id="131" name="Picture 130" descr="A black and white logo&#10;&#10;Description automatically generated">
            <a:extLst>
              <a:ext uri="{FF2B5EF4-FFF2-40B4-BE49-F238E27FC236}">
                <a16:creationId xmlns:a16="http://schemas.microsoft.com/office/drawing/2014/main" id="{6F3D5CDA-D448-3EE5-510A-2B37DEC8F0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5113" y="3536980"/>
            <a:ext cx="4301846" cy="2076753"/>
          </a:xfrm>
          <a:prstGeom prst="rect">
            <a:avLst/>
          </a:prstGeom>
        </p:spPr>
      </p:pic>
      <p:pic>
        <p:nvPicPr>
          <p:cNvPr id="1028" name="Picture 4" descr="Home | Center for Statistics and the Social Sciences">
            <a:extLst>
              <a:ext uri="{FF2B5EF4-FFF2-40B4-BE49-F238E27FC236}">
                <a16:creationId xmlns:a16="http://schemas.microsoft.com/office/drawing/2014/main" id="{B0D93DB7-C881-3DA5-2D34-94A6EB607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4415" y="484501"/>
            <a:ext cx="5612544" cy="2806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W Statistics">
            <a:extLst>
              <a:ext uri="{FF2B5EF4-FFF2-40B4-BE49-F238E27FC236}">
                <a16:creationId xmlns:a16="http://schemas.microsoft.com/office/drawing/2014/main" id="{719EA328-2875-5231-70C6-23CA81D2D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926" y="852940"/>
            <a:ext cx="4275904" cy="4275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8" name="Rectangle 147">
            <a:extLst>
              <a:ext uri="{FF2B5EF4-FFF2-40B4-BE49-F238E27FC236}">
                <a16:creationId xmlns:a16="http://schemas.microsoft.com/office/drawing/2014/main" id="{A21A5FB6-F179-6ECD-9F7D-FC174D590C78}"/>
              </a:ext>
            </a:extLst>
          </p:cNvPr>
          <p:cNvSpPr/>
          <p:nvPr/>
        </p:nvSpPr>
        <p:spPr>
          <a:xfrm>
            <a:off x="32807035" y="26340017"/>
            <a:ext cx="1080629" cy="503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5F203F7C-B4AA-047C-0BD1-EC1D83B0ABC5}"/>
              </a:ext>
            </a:extLst>
          </p:cNvPr>
          <p:cNvSpPr/>
          <p:nvPr/>
        </p:nvSpPr>
        <p:spPr>
          <a:xfrm>
            <a:off x="32807035" y="27474134"/>
            <a:ext cx="1282714" cy="1128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FE0753AA-952F-8895-3D3A-11EE1C45A08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26502758"/>
                  </p:ext>
                </p:extLst>
              </p:nvPr>
            </p:nvGraphicFramePr>
            <p:xfrm>
              <a:off x="12903758" y="8239892"/>
              <a:ext cx="9588512" cy="35661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99007">
                      <a:extLst>
                        <a:ext uri="{9D8B030D-6E8A-4147-A177-3AD203B41FA5}">
                          <a16:colId xmlns:a16="http://schemas.microsoft.com/office/drawing/2014/main" val="1210576937"/>
                        </a:ext>
                      </a:extLst>
                    </a:gridCol>
                    <a:gridCol w="2403629">
                      <a:extLst>
                        <a:ext uri="{9D8B030D-6E8A-4147-A177-3AD203B41FA5}">
                          <a16:colId xmlns:a16="http://schemas.microsoft.com/office/drawing/2014/main" val="3116414345"/>
                        </a:ext>
                      </a:extLst>
                    </a:gridCol>
                    <a:gridCol w="5485876">
                      <a:extLst>
                        <a:ext uri="{9D8B030D-6E8A-4147-A177-3AD203B41FA5}">
                          <a16:colId xmlns:a16="http://schemas.microsoft.com/office/drawing/2014/main" val="3104084004"/>
                        </a:ext>
                      </a:extLst>
                    </a:gridCol>
                  </a:tblGrid>
                  <a:tr h="426213">
                    <a:tc>
                      <a:txBody>
                        <a:bodyPr/>
                        <a:lstStyle/>
                        <a:p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Method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Color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Description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07760745"/>
                      </a:ext>
                    </a:extLst>
                  </a:tr>
                  <a:tr h="426213">
                    <a:tc rowSpan="2">
                      <a:txBody>
                        <a:bodyPr/>
                        <a:lstStyle/>
                        <a:p>
                          <a:r>
                            <a:rPr lang="en-US" sz="2400" kern="1200" dirty="0" err="1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LiNGAM</a:t>
                          </a:r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 with HSIC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orange (CDDR)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Favors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oMath>
                          </a14:m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(correct direction)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02530475"/>
                      </a:ext>
                    </a:extLst>
                  </a:tr>
                  <a:tr h="426213">
                    <a:tc v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blue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384048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Favors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oMath>
                          </a14:m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(incorrect direction)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98417223"/>
                      </a:ext>
                    </a:extLst>
                  </a:tr>
                  <a:tr h="426213">
                    <a:tc rowSpan="4"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Test-based Approach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orange (CDDR)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384048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Favors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oMath>
                          </a14:m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(correct direction)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26363057"/>
                      </a:ext>
                    </a:extLst>
                  </a:tr>
                  <a:tr h="426213">
                    <a:tc v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blue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384048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Favors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Y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oMath>
                          </a14:m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(incorrect direction)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689199"/>
                      </a:ext>
                    </a:extLst>
                  </a:tr>
                  <a:tr h="426213">
                    <a:tc v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purple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Indicates linearity assumption violation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84262075"/>
                      </a:ext>
                    </a:extLst>
                  </a:tr>
                  <a:tr h="767184">
                    <a:tc v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green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Indicates small sample size or non-</a:t>
                          </a:r>
                          <a:r>
                            <a:rPr lang="en-US" sz="2400" kern="1200" dirty="0" err="1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Gaussianity</a:t>
                          </a:r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 assumption violation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0340109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FE0753AA-952F-8895-3D3A-11EE1C45A08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26502758"/>
                  </p:ext>
                </p:extLst>
              </p:nvPr>
            </p:nvGraphicFramePr>
            <p:xfrm>
              <a:off x="12903758" y="8239892"/>
              <a:ext cx="9588512" cy="35661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99007">
                      <a:extLst>
                        <a:ext uri="{9D8B030D-6E8A-4147-A177-3AD203B41FA5}">
                          <a16:colId xmlns:a16="http://schemas.microsoft.com/office/drawing/2014/main" val="1210576937"/>
                        </a:ext>
                      </a:extLst>
                    </a:gridCol>
                    <a:gridCol w="2403629">
                      <a:extLst>
                        <a:ext uri="{9D8B030D-6E8A-4147-A177-3AD203B41FA5}">
                          <a16:colId xmlns:a16="http://schemas.microsoft.com/office/drawing/2014/main" val="3116414345"/>
                        </a:ext>
                      </a:extLst>
                    </a:gridCol>
                    <a:gridCol w="5485876">
                      <a:extLst>
                        <a:ext uri="{9D8B030D-6E8A-4147-A177-3AD203B41FA5}">
                          <a16:colId xmlns:a16="http://schemas.microsoft.com/office/drawing/2014/main" val="3104084004"/>
                        </a:ext>
                      </a:extLst>
                    </a:gridCol>
                  </a:tblGrid>
                  <a:tr h="457200">
                    <a:tc>
                      <a:txBody>
                        <a:bodyPr/>
                        <a:lstStyle/>
                        <a:p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Method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Color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Description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07760745"/>
                      </a:ext>
                    </a:extLst>
                  </a:tr>
                  <a:tr h="457200">
                    <a:tc rowSpan="2">
                      <a:txBody>
                        <a:bodyPr/>
                        <a:lstStyle/>
                        <a:p>
                          <a:r>
                            <a:rPr lang="en-US" sz="2400" kern="1200" dirty="0" err="1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LiNGAM</a:t>
                          </a:r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 with HSIC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orange (CDDR)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8"/>
                          <a:stretch>
                            <a:fillRect l="-74827" t="-108333" r="-231" b="-613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02530475"/>
                      </a:ext>
                    </a:extLst>
                  </a:tr>
                  <a:tr h="457200">
                    <a:tc v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blue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8"/>
                          <a:stretch>
                            <a:fillRect l="-74827" t="-208333" r="-231" b="-513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98417223"/>
                      </a:ext>
                    </a:extLst>
                  </a:tr>
                  <a:tr h="457200">
                    <a:tc rowSpan="4"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Test-based Approach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orange (CDDR)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8"/>
                          <a:stretch>
                            <a:fillRect l="-74827" t="-300000" r="-231" b="-4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26363057"/>
                      </a:ext>
                    </a:extLst>
                  </a:tr>
                  <a:tr h="457200">
                    <a:tc v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blue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8"/>
                          <a:stretch>
                            <a:fillRect l="-74827" t="-411111" r="-231" b="-31111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689199"/>
                      </a:ext>
                    </a:extLst>
                  </a:tr>
                  <a:tr h="457200">
                    <a:tc v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purple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Indicates linearity assumption violation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84262075"/>
                      </a:ext>
                    </a:extLst>
                  </a:tr>
                  <a:tr h="822960">
                    <a:tc vMerge="1"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green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Indicates small sample size or non-</a:t>
                          </a:r>
                          <a:r>
                            <a:rPr lang="en-US" sz="2400" kern="1200" dirty="0" err="1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Gaussianity</a:t>
                          </a:r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 assumption violation</a:t>
                          </a:r>
                          <a:r>
                            <a:rPr lang="en-US" sz="24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</a:t>
                          </a:r>
                          <a:endParaRPr lang="en-US" sz="2400" dirty="0">
                            <a:solidFill>
                              <a:schemeClr val="tx1"/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03401090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789AA743-1DFF-ABEC-A911-62C1914C836F}"/>
              </a:ext>
            </a:extLst>
          </p:cNvPr>
          <p:cNvGrpSpPr/>
          <p:nvPr/>
        </p:nvGrpSpPr>
        <p:grpSpPr>
          <a:xfrm>
            <a:off x="12310234" y="23589557"/>
            <a:ext cx="18092057" cy="7483663"/>
            <a:chOff x="14657151" y="23797185"/>
            <a:chExt cx="18092057" cy="7483663"/>
          </a:xfrm>
        </p:grpSpPr>
        <p:grpSp>
          <p:nvGrpSpPr>
            <p:cNvPr id="1031" name="Group 1030">
              <a:extLst>
                <a:ext uri="{FF2B5EF4-FFF2-40B4-BE49-F238E27FC236}">
                  <a16:creationId xmlns:a16="http://schemas.microsoft.com/office/drawing/2014/main" id="{75E432A9-4AC0-9279-9EFF-EF744B0694DE}"/>
                </a:ext>
              </a:extLst>
            </p:cNvPr>
            <p:cNvGrpSpPr/>
            <p:nvPr/>
          </p:nvGrpSpPr>
          <p:grpSpPr>
            <a:xfrm>
              <a:off x="14657151" y="23797185"/>
              <a:ext cx="18092057" cy="7483663"/>
              <a:chOff x="13359527" y="23581183"/>
              <a:chExt cx="18092057" cy="7483663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1E0FFDA6-2828-4A02-5130-7DE9CCF33D1E}"/>
                  </a:ext>
                </a:extLst>
              </p:cNvPr>
              <p:cNvGrpSpPr/>
              <p:nvPr/>
            </p:nvGrpSpPr>
            <p:grpSpPr>
              <a:xfrm>
                <a:off x="13359527" y="23581183"/>
                <a:ext cx="18092057" cy="7483663"/>
                <a:chOff x="15726834" y="22545627"/>
                <a:chExt cx="18092057" cy="7483663"/>
              </a:xfrm>
            </p:grpSpPr>
            <p:pic>
              <p:nvPicPr>
                <p:cNvPr id="49" name="Picture 48" descr="A group of graphs showing different types of results&#10;&#10;Description automatically generated">
                  <a:extLst>
                    <a:ext uri="{FF2B5EF4-FFF2-40B4-BE49-F238E27FC236}">
                      <a16:creationId xmlns:a16="http://schemas.microsoft.com/office/drawing/2014/main" id="{BA9BD740-9B19-971F-0E7D-616128F7B6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6409" b="28013"/>
                <a:stretch/>
              </p:blipFill>
              <p:spPr>
                <a:xfrm>
                  <a:off x="15726834" y="22545627"/>
                  <a:ext cx="16121080" cy="7483663"/>
                </a:xfrm>
                <a:prstGeom prst="rect">
                  <a:avLst/>
                </a:prstGeom>
              </p:spPr>
            </p:pic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B6B72A6D-262E-F1F2-19DE-F353BD48102E}"/>
                    </a:ext>
                  </a:extLst>
                </p:cNvPr>
                <p:cNvGrpSpPr/>
                <p:nvPr/>
              </p:nvGrpSpPr>
              <p:grpSpPr>
                <a:xfrm>
                  <a:off x="31844169" y="24985389"/>
                  <a:ext cx="1974722" cy="2989426"/>
                  <a:chOff x="32179790" y="24868808"/>
                  <a:chExt cx="1974722" cy="2989426"/>
                </a:xfrm>
              </p:grpSpPr>
              <p:pic>
                <p:nvPicPr>
                  <p:cNvPr id="71" name="Picture 70" descr="A group of graphs showing different types of results&#10;&#10;Description automatically generated">
                    <a:extLst>
                      <a:ext uri="{FF2B5EF4-FFF2-40B4-BE49-F238E27FC236}">
                        <a16:creationId xmlns:a16="http://schemas.microsoft.com/office/drawing/2014/main" id="{BC8FE888-3B8C-057B-E100-1E1892A273C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4365" t="37920" r="13298" b="56161"/>
                  <a:stretch/>
                </p:blipFill>
                <p:spPr>
                  <a:xfrm>
                    <a:off x="32197472" y="25221168"/>
                    <a:ext cx="450704" cy="615335"/>
                  </a:xfrm>
                  <a:prstGeom prst="rect">
                    <a:avLst/>
                  </a:prstGeom>
                </p:spPr>
              </p:pic>
              <p:sp>
                <p:nvSpPr>
                  <p:cNvPr id="146" name="TextBox 145">
                    <a:extLst>
                      <a:ext uri="{FF2B5EF4-FFF2-40B4-BE49-F238E27FC236}">
                        <a16:creationId xmlns:a16="http://schemas.microsoft.com/office/drawing/2014/main" id="{309C6481-D9F6-F5BA-4880-5D0804D29526}"/>
                      </a:ext>
                    </a:extLst>
                  </p:cNvPr>
                  <p:cNvSpPr txBox="1"/>
                  <p:nvPr/>
                </p:nvSpPr>
                <p:spPr>
                  <a:xfrm>
                    <a:off x="32179790" y="24868808"/>
                    <a:ext cx="1789272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400" dirty="0" err="1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LiNGAM</a:t>
                    </a:r>
                    <a:r>
                      <a:rPr lang="en-US" sz="140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Plot Colors</a:t>
                    </a:r>
                  </a:p>
                </p:txBody>
              </p:sp>
              <mc:AlternateContent xmlns:mc="http://schemas.openxmlformats.org/markup-compatibility/2006">
                <mc:Choice xmlns:a14="http://schemas.microsoft.com/office/drawing/2010/main" Requires="a14">
                  <p:sp>
                    <p:nvSpPr>
                      <p:cNvPr id="147" name="TextBox 146">
                        <a:extLst>
                          <a:ext uri="{FF2B5EF4-FFF2-40B4-BE49-F238E27FC236}">
                            <a16:creationId xmlns:a16="http://schemas.microsoft.com/office/drawing/2014/main" id="{F32A6C8E-239E-291F-BB92-FACC3C16EBC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2559363" y="25108536"/>
                        <a:ext cx="1551252" cy="65537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>
                          <a:lnSpc>
                            <a:spcPct val="150000"/>
                          </a:lnSpc>
                        </a:pPr>
                        <a:r>
                          <a:rPr lang="en-US" sz="1300" dirty="0">
                            <a:highlight>
                              <a:srgbClr val="FFFFFF"/>
                            </a:highlight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Choose </a:t>
                        </a:r>
                        <a14:m>
                          <m:oMath xmlns:m="http://schemas.openxmlformats.org/officeDocument/2006/math"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→</m:t>
                            </m:r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𝑌</m:t>
                            </m:r>
                          </m:oMath>
                        </a14:m>
                        <a:endParaRPr lang="en-US" sz="1300" b="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  <a:p>
                        <a:pPr>
                          <a:lnSpc>
                            <a:spcPct val="150000"/>
                          </a:lnSpc>
                        </a:pPr>
                        <a:r>
                          <a:rPr lang="en-US" sz="1300" dirty="0">
                            <a:highlight>
                              <a:srgbClr val="FFFFFF"/>
                            </a:highlight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Choose </a:t>
                        </a:r>
                        <a14:m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en-US" sz="1300" b="0" i="0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Y</m:t>
                            </m:r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→</m:t>
                            </m:r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𝑋</m:t>
                            </m:r>
                          </m:oMath>
                        </a14:m>
                        <a:endPara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</mc:Choice>
                <mc:Fallback>
                  <p:sp>
                    <p:nvSpPr>
                      <p:cNvPr id="147" name="TextBox 146">
                        <a:extLst>
                          <a:ext uri="{FF2B5EF4-FFF2-40B4-BE49-F238E27FC236}">
                            <a16:creationId xmlns:a16="http://schemas.microsoft.com/office/drawing/2014/main" id="{F32A6C8E-239E-291F-BB92-FACC3C16EBCC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2559363" y="25108536"/>
                        <a:ext cx="1551252" cy="655372"/>
                      </a:xfrm>
                      <a:prstGeom prst="rect">
                        <a:avLst/>
                      </a:prstGeom>
                      <a:blipFill>
                        <a:blip r:embed="rId10"/>
                        <a:stretch>
                          <a:fillRect l="-813" b="-754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>
                <mc:Choice xmlns:a14="http://schemas.microsoft.com/office/drawing/2010/main" Requires="a14">
                  <p:sp>
                    <p:nvSpPr>
                      <p:cNvPr id="150" name="TextBox 149">
                        <a:extLst>
                          <a:ext uri="{FF2B5EF4-FFF2-40B4-BE49-F238E27FC236}">
                            <a16:creationId xmlns:a16="http://schemas.microsoft.com/office/drawing/2014/main" id="{BDB44B2E-FABC-54BB-46B1-EAF917E26C2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2649292" y="26566699"/>
                        <a:ext cx="1505220" cy="125553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>
                          <a:lnSpc>
                            <a:spcPct val="150000"/>
                          </a:lnSpc>
                        </a:pPr>
                        <a:r>
                          <a:rPr lang="en-US" sz="1300" dirty="0">
                            <a:highlight>
                              <a:srgbClr val="FFFFFF"/>
                            </a:highlight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Both reject</a:t>
                        </a:r>
                      </a:p>
                      <a:p>
                        <a:pPr>
                          <a:lnSpc>
                            <a:spcPct val="150000"/>
                          </a:lnSpc>
                        </a:pPr>
                        <a:r>
                          <a:rPr lang="en-US" sz="1300" dirty="0">
                            <a:highlight>
                              <a:srgbClr val="FFFFFF"/>
                            </a:highlight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Fail to reject both</a:t>
                        </a:r>
                      </a:p>
                      <a:p>
                        <a:pPr>
                          <a:lnSpc>
                            <a:spcPct val="150000"/>
                          </a:lnSpc>
                        </a:pPr>
                        <a:r>
                          <a:rPr lang="en-US" sz="1300" dirty="0">
                            <a:highlight>
                              <a:srgbClr val="FFFFFF"/>
                            </a:highlight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Reject only </a:t>
                        </a:r>
                        <a14:m>
                          <m:oMath xmlns:m="http://schemas.openxmlformats.org/officeDocument/2006/math"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→</m:t>
                            </m:r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𝑌</m:t>
                            </m:r>
                          </m:oMath>
                        </a14:m>
                        <a:endParaRPr lang="en-US" sz="1300" b="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  <a:p>
                        <a:pPr>
                          <a:lnSpc>
                            <a:spcPct val="150000"/>
                          </a:lnSpc>
                        </a:pPr>
                        <a:r>
                          <a:rPr lang="en-US" sz="1300" dirty="0">
                            <a:highlight>
                              <a:srgbClr val="FFFFFF"/>
                            </a:highlight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Reject only </a:t>
                        </a:r>
                        <a14:m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en-US" sz="1300" b="0" i="0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Y</m:t>
                            </m:r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→</m:t>
                            </m:r>
                            <m:r>
                              <a:rPr lang="en-US" sz="1300" b="0" i="1" smtClean="0">
                                <a:highlight>
                                  <a:srgbClr val="FFFFFF"/>
                                </a:highlight>
                                <a:latin typeface="Cambria Math" panose="02040503050406030204" pitchFamily="18" charset="0"/>
                              </a:rPr>
                              <m:t>𝑋</m:t>
                            </m:r>
                          </m:oMath>
                        </a14:m>
                        <a:endPara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</mc:Choice>
                <mc:Fallback>
                  <p:sp>
                    <p:nvSpPr>
                      <p:cNvPr id="150" name="TextBox 149">
                        <a:extLst>
                          <a:ext uri="{FF2B5EF4-FFF2-40B4-BE49-F238E27FC236}">
                            <a16:creationId xmlns:a16="http://schemas.microsoft.com/office/drawing/2014/main" id="{BDB44B2E-FABC-54BB-46B1-EAF917E26C27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2649292" y="26566699"/>
                        <a:ext cx="1505220" cy="1255537"/>
                      </a:xfrm>
                      <a:prstGeom prst="rect">
                        <a:avLst/>
                      </a:prstGeom>
                      <a:blipFill>
                        <a:blip r:embed="rId11"/>
                        <a:stretch>
                          <a:fillRect l="-840" b="-5051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151" name="TextBox 150">
                    <a:extLst>
                      <a:ext uri="{FF2B5EF4-FFF2-40B4-BE49-F238E27FC236}">
                        <a16:creationId xmlns:a16="http://schemas.microsoft.com/office/drawing/2014/main" id="{F4F3A636-FF94-5461-37CA-7279EF3D2FCC}"/>
                      </a:ext>
                    </a:extLst>
                  </p:cNvPr>
                  <p:cNvSpPr txBox="1"/>
                  <p:nvPr/>
                </p:nvSpPr>
                <p:spPr>
                  <a:xfrm>
                    <a:off x="32179790" y="26098538"/>
                    <a:ext cx="1875263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Test-based Approach </a:t>
                    </a:r>
                  </a:p>
                  <a:p>
                    <a:r>
                      <a:rPr lang="en-US" sz="140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Plot Colors</a:t>
                    </a:r>
                  </a:p>
                </p:txBody>
              </p:sp>
              <p:pic>
                <p:nvPicPr>
                  <p:cNvPr id="53" name="Picture 52" descr="A group of graphs showing different types of results&#10;&#10;Description automatically generated">
                    <a:extLst>
                      <a:ext uri="{FF2B5EF4-FFF2-40B4-BE49-F238E27FC236}">
                        <a16:creationId xmlns:a16="http://schemas.microsoft.com/office/drawing/2014/main" id="{F8503C24-DA05-DDD5-8676-7B8AE5F8922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4365" t="49872" r="13334" b="38686"/>
                  <a:stretch/>
                </p:blipFill>
                <p:spPr>
                  <a:xfrm>
                    <a:off x="32287401" y="26668766"/>
                    <a:ext cx="443817" cy="1189468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1025" name="Picture 1024" descr="A group of graphs showing different types of results&#10;&#10;Description automatically generated">
                <a:extLst>
                  <a:ext uri="{FF2B5EF4-FFF2-40B4-BE49-F238E27FC236}">
                    <a16:creationId xmlns:a16="http://schemas.microsoft.com/office/drawing/2014/main" id="{EF21B2E0-6A58-5517-824F-C6D0DCF18FE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6405" r="16409" b="50540"/>
              <a:stretch/>
            </p:blipFill>
            <p:spPr>
              <a:xfrm>
                <a:off x="13359527" y="23990249"/>
                <a:ext cx="16121080" cy="2396732"/>
              </a:xfrm>
              <a:prstGeom prst="rect">
                <a:avLst/>
              </a:prstGeom>
            </p:spPr>
          </p:pic>
          <p:pic>
            <p:nvPicPr>
              <p:cNvPr id="1026" name="Picture 1025" descr="A group of graphs showing different types of results&#10;&#10;Description automatically generated">
                <a:extLst>
                  <a:ext uri="{FF2B5EF4-FFF2-40B4-BE49-F238E27FC236}">
                    <a16:creationId xmlns:a16="http://schemas.microsoft.com/office/drawing/2014/main" id="{527182B6-858A-DFA8-4BDB-2EE6AD11E3A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4" t="3380" r="16135" b="75907"/>
              <a:stretch/>
            </p:blipFill>
            <p:spPr>
              <a:xfrm>
                <a:off x="13414945" y="26523853"/>
                <a:ext cx="16121080" cy="2153257"/>
              </a:xfrm>
              <a:prstGeom prst="rect">
                <a:avLst/>
              </a:prstGeom>
            </p:spPr>
          </p:pic>
          <p:sp>
            <p:nvSpPr>
              <p:cNvPr id="1027" name="Rectangle 1026">
                <a:extLst>
                  <a:ext uri="{FF2B5EF4-FFF2-40B4-BE49-F238E27FC236}">
                    <a16:creationId xmlns:a16="http://schemas.microsoft.com/office/drawing/2014/main" id="{A168BC4D-57E8-6D6C-6B4F-CF7DB14EE386}"/>
                  </a:ext>
                </a:extLst>
              </p:cNvPr>
              <p:cNvSpPr/>
              <p:nvPr/>
            </p:nvSpPr>
            <p:spPr>
              <a:xfrm>
                <a:off x="14119859" y="26264021"/>
                <a:ext cx="15127523" cy="32768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32" name="Rectangle 1031">
              <a:extLst>
                <a:ext uri="{FF2B5EF4-FFF2-40B4-BE49-F238E27FC236}">
                  <a16:creationId xmlns:a16="http://schemas.microsoft.com/office/drawing/2014/main" id="{5DA00A50-B072-2246-8C45-E749162ED043}"/>
                </a:ext>
              </a:extLst>
            </p:cNvPr>
            <p:cNvSpPr/>
            <p:nvPr/>
          </p:nvSpPr>
          <p:spPr>
            <a:xfrm>
              <a:off x="15102541" y="24058647"/>
              <a:ext cx="373067" cy="2934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DF7C1AA-D05A-3023-49F1-4FC2D6E4F075}"/>
              </a:ext>
            </a:extLst>
          </p:cNvPr>
          <p:cNvSpPr/>
          <p:nvPr/>
        </p:nvSpPr>
        <p:spPr>
          <a:xfrm>
            <a:off x="1896094" y="20740722"/>
            <a:ext cx="8902226" cy="5507665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2EE80E09-6BFF-651D-CF1E-D1634B43FF76}"/>
              </a:ext>
            </a:extLst>
          </p:cNvPr>
          <p:cNvSpPr/>
          <p:nvPr/>
        </p:nvSpPr>
        <p:spPr>
          <a:xfrm>
            <a:off x="1891205" y="23120780"/>
            <a:ext cx="8902226" cy="4504569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63B2F78-2373-48AD-360A-9755C0DADF76}"/>
              </a:ext>
            </a:extLst>
          </p:cNvPr>
          <p:cNvGrpSpPr/>
          <p:nvPr/>
        </p:nvGrpSpPr>
        <p:grpSpPr>
          <a:xfrm>
            <a:off x="134175" y="28698342"/>
            <a:ext cx="12116711" cy="7276000"/>
            <a:chOff x="134390" y="28647124"/>
            <a:chExt cx="12116711" cy="7276000"/>
          </a:xfrm>
        </p:grpSpPr>
        <p:sp>
          <p:nvSpPr>
            <p:cNvPr id="23" name="Rectángulo 39">
              <a:extLst>
                <a:ext uri="{FF2B5EF4-FFF2-40B4-BE49-F238E27FC236}">
                  <a16:creationId xmlns:a16="http://schemas.microsoft.com/office/drawing/2014/main" id="{31B1731F-C161-3781-8D74-465B9AD432E0}"/>
                </a:ext>
              </a:extLst>
            </p:cNvPr>
            <p:cNvSpPr/>
            <p:nvPr/>
          </p:nvSpPr>
          <p:spPr>
            <a:xfrm>
              <a:off x="521215" y="28647124"/>
              <a:ext cx="11684803" cy="7276000"/>
            </a:xfrm>
            <a:prstGeom prst="rect">
              <a:avLst/>
            </a:prstGeom>
            <a:noFill/>
            <a:ln w="76200">
              <a:solidFill>
                <a:srgbClr val="6B9B8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157" dirty="0"/>
            </a:p>
          </p:txBody>
        </p:sp>
        <p:sp>
          <p:nvSpPr>
            <p:cNvPr id="25" name="Text Box 2">
              <a:extLst>
                <a:ext uri="{FF2B5EF4-FFF2-40B4-BE49-F238E27FC236}">
                  <a16:creationId xmlns:a16="http://schemas.microsoft.com/office/drawing/2014/main" id="{9EE939AF-405A-52B4-8C3B-7FA4B4448E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390" y="28739183"/>
              <a:ext cx="7230425" cy="638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tx1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409803" tIns="409803" rIns="409803" bIns="409803" anchor="ctr"/>
            <a:lstStyle>
              <a:lvl1pPr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1pPr>
              <a:lvl2pPr marL="742950" indent="-285750"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 defTabSz="192088" eaLnBrk="0" hangingPunct="0"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defTabSz="192088" eaLnBrk="0" fontAlgn="base" hangingPunct="0">
                <a:spcBef>
                  <a:spcPct val="0"/>
                </a:spcBef>
                <a:spcAft>
                  <a:spcPct val="0"/>
                </a:spcAft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defTabSz="192088" eaLnBrk="0" fontAlgn="base" hangingPunct="0">
                <a:spcBef>
                  <a:spcPct val="0"/>
                </a:spcBef>
                <a:spcAft>
                  <a:spcPct val="0"/>
                </a:spcAft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defTabSz="192088" eaLnBrk="0" fontAlgn="base" hangingPunct="0">
                <a:spcBef>
                  <a:spcPct val="0"/>
                </a:spcBef>
                <a:spcAft>
                  <a:spcPct val="0"/>
                </a:spcAft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defTabSz="192088" eaLnBrk="0" fontAlgn="base" hangingPunct="0">
                <a:spcBef>
                  <a:spcPct val="0"/>
                </a:spcBef>
                <a:spcAft>
                  <a:spcPct val="0"/>
                </a:spcAft>
                <a:defRPr sz="5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/>
              <a:r>
                <a:rPr lang="en-GB" sz="4000" b="1" kern="0" dirty="0">
                  <a:solidFill>
                    <a:srgbClr val="6B9B84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SIMULATION SETUP</a:t>
              </a:r>
              <a:endParaRPr lang="en-AU" sz="4000" kern="0" dirty="0">
                <a:solidFill>
                  <a:srgbClr val="6B9B84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6" name="Rectángulo 12">
                  <a:extLst>
                    <a:ext uri="{FF2B5EF4-FFF2-40B4-BE49-F238E27FC236}">
                      <a16:creationId xmlns:a16="http://schemas.microsoft.com/office/drawing/2014/main" id="{3C6BEFA1-7AF3-4F52-9224-F95F277DB06D}"/>
                    </a:ext>
                  </a:extLst>
                </p:cNvPr>
                <p:cNvSpPr/>
                <p:nvPr/>
              </p:nvSpPr>
              <p:spPr>
                <a:xfrm>
                  <a:off x="615264" y="29279757"/>
                  <a:ext cx="11635837" cy="252992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342900" indent="-342900">
                    <a:spcBef>
                      <a:spcPct val="20000"/>
                    </a:spcBef>
                    <a:buClr>
                      <a:schemeClr val="tx1"/>
                    </a:buClr>
                    <a:buSzPct val="150000"/>
                    <a:buFont typeface="Arial" panose="020B0604020202020204" pitchFamily="34" charset="0"/>
                    <a:buChar char="•"/>
                  </a:pPr>
                  <a:r>
                    <a:rPr lang="en-CA" sz="24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Demonstrate the CDDR diagnostic applied to </a:t>
                  </a:r>
                  <a:r>
                    <a:rPr lang="en-CA" sz="2400" dirty="0" err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LiNGAM</a:t>
                  </a:r>
                  <a:r>
                    <a:rPr lang="en-CA" sz="24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and test-based approach for varying levels of linearity and non-</a:t>
                  </a:r>
                  <a:r>
                    <a:rPr lang="en-CA" sz="2400" dirty="0" err="1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Gaussianity</a:t>
                  </a:r>
                  <a:r>
                    <a:rPr lang="en-CA" sz="24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assumption violations</a:t>
                  </a:r>
                </a:p>
                <a:p>
                  <a:pPr marL="342900" indent="-342900">
                    <a:spcBef>
                      <a:spcPct val="20000"/>
                    </a:spcBef>
                    <a:buClr>
                      <a:schemeClr val="tx1"/>
                    </a:buClr>
                    <a:buSzPct val="150000"/>
                    <a:buFont typeface="Arial" panose="020B0604020202020204" pitchFamily="34" charset="0"/>
                    <a:buChar char="•"/>
                  </a:pPr>
                  <a:r>
                    <a:rPr lang="en-CA" sz="24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True direction is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=10000</m:t>
                      </m:r>
                    </m:oMath>
                  </a14:m>
                  <a:r>
                    <a:rPr lang="en-CA" sz="24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, subsamples range from 20 to 1699 samples</a:t>
                  </a:r>
                </a:p>
                <a:p>
                  <a:pPr marL="342900" indent="-342900">
                    <a:spcBef>
                      <a:spcPct val="20000"/>
                    </a:spcBef>
                    <a:buClr>
                      <a:schemeClr val="tx1"/>
                    </a:buClr>
                    <a:buSzPct val="150000"/>
                    <a:buFont typeface="Arial" panose="020B0604020202020204" pitchFamily="34" charset="0"/>
                    <a:buChar char="•"/>
                  </a:pPr>
                  <a:r>
                    <a:rPr lang="en-CA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CDDR diagnostic interpretation assumes a consistent direction, acyclicity, </a:t>
                  </a:r>
                  <a:r>
                    <a:rPr lang="en-CA" sz="2400" dirty="0" err="1">
                      <a:latin typeface="Arial" panose="020B0604020202020204" pitchFamily="34" charset="0"/>
                      <a:cs typeface="Arial" panose="020B0604020202020204" pitchFamily="34" charset="0"/>
                    </a:rPr>
                    <a:t>i.i.d</a:t>
                  </a:r>
                  <a:r>
                    <a:rPr lang="en-CA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data, and no unobserved confounding</a:t>
                  </a:r>
                  <a:endParaRPr lang="en-CA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marL="342900" indent="-342900">
                    <a:spcBef>
                      <a:spcPct val="20000"/>
                    </a:spcBef>
                    <a:buClr>
                      <a:srgbClr val="6B9B84"/>
                    </a:buClr>
                    <a:buSzPct val="150000"/>
                    <a:buFont typeface="Arial" panose="020B0604020202020204" pitchFamily="34" charset="0"/>
                    <a:buChar char="•"/>
                  </a:pPr>
                  <a:endParaRPr lang="en-CA" sz="2400" dirty="0">
                    <a:solidFill>
                      <a:srgbClr val="6B9B84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>
            <p:sp>
              <p:nvSpPr>
                <p:cNvPr id="26" name="Rectángulo 12">
                  <a:extLst>
                    <a:ext uri="{FF2B5EF4-FFF2-40B4-BE49-F238E27FC236}">
                      <a16:creationId xmlns:a16="http://schemas.microsoft.com/office/drawing/2014/main" id="{3C6BEFA1-7AF3-4F52-9224-F95F277DB06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5264" y="29279757"/>
                  <a:ext cx="11635837" cy="2529923"/>
                </a:xfrm>
                <a:prstGeom prst="rect">
                  <a:avLst/>
                </a:prstGeom>
                <a:blipFill>
                  <a:blip r:embed="rId12"/>
                  <a:stretch>
                    <a:fillRect l="-1418" t="-8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32" name="Picture 31" descr="A graph of a graph&#10;&#10;Description automatically generated">
              <a:extLst>
                <a:ext uri="{FF2B5EF4-FFF2-40B4-BE49-F238E27FC236}">
                  <a16:creationId xmlns:a16="http://schemas.microsoft.com/office/drawing/2014/main" id="{F260D858-0664-21D7-06F8-EEC375C8B0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087" y="31325744"/>
              <a:ext cx="5864469" cy="3886200"/>
            </a:xfrm>
            <a:prstGeom prst="rect">
              <a:avLst/>
            </a:prstGeom>
          </p:spPr>
        </p:pic>
        <p:pic>
          <p:nvPicPr>
            <p:cNvPr id="34" name="Picture 33" descr="A graph of error data&#10;&#10;Description automatically generated">
              <a:extLst>
                <a:ext uri="{FF2B5EF4-FFF2-40B4-BE49-F238E27FC236}">
                  <a16:creationId xmlns:a16="http://schemas.microsoft.com/office/drawing/2014/main" id="{8D83334D-8DF0-560C-C7C6-8DA2474F15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712"/>
            <a:stretch/>
          </p:blipFill>
          <p:spPr>
            <a:xfrm>
              <a:off x="6374536" y="31325744"/>
              <a:ext cx="5764105" cy="3886200"/>
            </a:xfrm>
            <a:prstGeom prst="rect">
              <a:avLst/>
            </a:prstGeom>
          </p:spPr>
        </p:pic>
        <p:sp>
          <p:nvSpPr>
            <p:cNvPr id="37" name="Rectángulo 25">
              <a:extLst>
                <a:ext uri="{FF2B5EF4-FFF2-40B4-BE49-F238E27FC236}">
                  <a16:creationId xmlns:a16="http://schemas.microsoft.com/office/drawing/2014/main" id="{6E6770FD-8715-711A-F9A6-E9B2F51E4092}"/>
                </a:ext>
              </a:extLst>
            </p:cNvPr>
            <p:cNvSpPr/>
            <p:nvPr/>
          </p:nvSpPr>
          <p:spPr>
            <a:xfrm>
              <a:off x="649983" y="35056132"/>
              <a:ext cx="549933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CA" sz="1600" i="1" dirty="0">
                  <a:solidFill>
                    <a:schemeClr val="accent6">
                      <a:lumMod val="50000"/>
                    </a:schemeClr>
                  </a:solidFill>
                  <a:cs typeface="Arial" panose="020B0604020202020204" pitchFamily="34" charset="0"/>
                </a:rPr>
                <a:t>Simulation settings for varying levels of linearity. Polynomial = 1 corresponds to linear setting. Polynomial = 1.25 corresponds to slightly nonlinear. Polynomial = 3 corresponds to nonlinear. </a:t>
              </a:r>
            </a:p>
          </p:txBody>
        </p:sp>
        <p:sp>
          <p:nvSpPr>
            <p:cNvPr id="41" name="Rectángulo 25">
              <a:extLst>
                <a:ext uri="{FF2B5EF4-FFF2-40B4-BE49-F238E27FC236}">
                  <a16:creationId xmlns:a16="http://schemas.microsoft.com/office/drawing/2014/main" id="{4435D46F-60E0-0A96-5F3A-867AA0A96C13}"/>
                </a:ext>
              </a:extLst>
            </p:cNvPr>
            <p:cNvSpPr/>
            <p:nvPr/>
          </p:nvSpPr>
          <p:spPr>
            <a:xfrm>
              <a:off x="6317751" y="35052000"/>
              <a:ext cx="576410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CA" sz="1600" i="1" dirty="0">
                  <a:solidFill>
                    <a:schemeClr val="accent6">
                      <a:lumMod val="50000"/>
                    </a:schemeClr>
                  </a:solidFill>
                  <a:cs typeface="Arial" panose="020B0604020202020204" pitchFamily="34" charset="0"/>
                </a:rPr>
                <a:t>Simulation settings for varying levels of non-</a:t>
              </a:r>
              <a:r>
                <a:rPr lang="en-CA" sz="1600" i="1" dirty="0" err="1">
                  <a:solidFill>
                    <a:schemeClr val="accent6">
                      <a:lumMod val="50000"/>
                    </a:schemeClr>
                  </a:solidFill>
                  <a:cs typeface="Arial" panose="020B0604020202020204" pitchFamily="34" charset="0"/>
                </a:rPr>
                <a:t>Gaussianity</a:t>
              </a:r>
              <a:r>
                <a:rPr lang="en-CA" sz="1600" i="1" dirty="0">
                  <a:solidFill>
                    <a:schemeClr val="accent6">
                      <a:lumMod val="50000"/>
                    </a:schemeClr>
                  </a:solidFill>
                  <a:cs typeface="Arial" panose="020B0604020202020204" pitchFamily="34" charset="0"/>
                </a:rPr>
                <a:t>.  GMM(k=3) corresponds to non-Gaussian. GMM(k=2) corresponds to slightly non-Gaussian. Gaussian corresponds to Gaussian setting.</a:t>
              </a:r>
            </a:p>
          </p:txBody>
        </p:sp>
      </p:grpSp>
      <p:pic>
        <p:nvPicPr>
          <p:cNvPr id="45" name="Picture 44" descr="A group of graphs showing different types of data&#10;&#10;Description automatically generated">
            <a:extLst>
              <a:ext uri="{FF2B5EF4-FFF2-40B4-BE49-F238E27FC236}">
                <a16:creationId xmlns:a16="http://schemas.microsoft.com/office/drawing/2014/main" id="{202EB1EB-B25B-6C94-AA27-C0541041A14B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42" t="1356" r="25356" b="95211"/>
          <a:stretch/>
        </p:blipFill>
        <p:spPr>
          <a:xfrm>
            <a:off x="10926280" y="33328712"/>
            <a:ext cx="661176" cy="228600"/>
          </a:xfrm>
          <a:prstGeom prst="rect">
            <a:avLst/>
          </a:prstGeom>
        </p:spPr>
      </p:pic>
      <p:grpSp>
        <p:nvGrpSpPr>
          <p:cNvPr id="191" name="Group 190">
            <a:extLst>
              <a:ext uri="{FF2B5EF4-FFF2-40B4-BE49-F238E27FC236}">
                <a16:creationId xmlns:a16="http://schemas.microsoft.com/office/drawing/2014/main" id="{D6C001EC-FB01-D40A-3380-AEEA72206CC2}"/>
              </a:ext>
            </a:extLst>
          </p:cNvPr>
          <p:cNvGrpSpPr/>
          <p:nvPr/>
        </p:nvGrpSpPr>
        <p:grpSpPr>
          <a:xfrm>
            <a:off x="21750697" y="7304233"/>
            <a:ext cx="16210514" cy="16311953"/>
            <a:chOff x="21787582" y="9023412"/>
            <a:chExt cx="16210514" cy="16311953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8F4ABC18-7C80-69FA-1F39-1FC9256946AA}"/>
                </a:ext>
              </a:extLst>
            </p:cNvPr>
            <p:cNvGrpSpPr/>
            <p:nvPr/>
          </p:nvGrpSpPr>
          <p:grpSpPr>
            <a:xfrm>
              <a:off x="21787582" y="9023412"/>
              <a:ext cx="16210514" cy="7641655"/>
              <a:chOff x="21877917" y="9268902"/>
              <a:chExt cx="16210514" cy="7641655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1222533-327C-6A8D-0C22-11BFDDDAEF4D}"/>
                  </a:ext>
                </a:extLst>
              </p:cNvPr>
              <p:cNvGrpSpPr/>
              <p:nvPr/>
            </p:nvGrpSpPr>
            <p:grpSpPr>
              <a:xfrm>
                <a:off x="23282612" y="9585253"/>
                <a:ext cx="14456364" cy="7168755"/>
                <a:chOff x="23388480" y="7872486"/>
                <a:chExt cx="14456364" cy="7168755"/>
              </a:xfrm>
            </p:grpSpPr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3724C4FE-C224-0991-C7BF-387E894301EA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23388480" y="7872486"/>
                  <a:ext cx="14228064" cy="7168755"/>
                  <a:chOff x="25403335" y="8032985"/>
                  <a:chExt cx="11887200" cy="5989320"/>
                </a:xfrm>
              </p:grpSpPr>
              <p:pic>
                <p:nvPicPr>
                  <p:cNvPr id="68" name="Picture 67" descr="A group of graphs showing different types of data&#10;&#10;Description automatically generated">
                    <a:extLst>
                      <a:ext uri="{FF2B5EF4-FFF2-40B4-BE49-F238E27FC236}">
                        <a16:creationId xmlns:a16="http://schemas.microsoft.com/office/drawing/2014/main" id="{F1E9395E-11B8-33B0-EA26-A27564AEED2E}"/>
                      </a:ext>
                    </a:extLst>
                  </p:cNvPr>
                  <p:cNvPicPr>
                    <a:picLocks/>
                  </p:cNvPicPr>
                  <p:nvPr/>
                </p:nvPicPr>
                <p:blipFill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5403335" y="8032985"/>
                    <a:ext cx="11887200" cy="5989320"/>
                  </a:xfrm>
                  <a:prstGeom prst="rect">
                    <a:avLst/>
                  </a:prstGeom>
                </p:spPr>
              </p:pic>
              <p:pic>
                <p:nvPicPr>
                  <p:cNvPr id="102" name="Picture 101" descr="A group of graphs showing different types of data&#10;&#10;Description automatically generated">
                    <a:extLst>
                      <a:ext uri="{FF2B5EF4-FFF2-40B4-BE49-F238E27FC236}">
                        <a16:creationId xmlns:a16="http://schemas.microsoft.com/office/drawing/2014/main" id="{1D906334-FB8A-A87D-D2C8-3B1FE851E60E}"/>
                      </a:ext>
                    </a:extLst>
                  </p:cNvPr>
                  <p:cNvPicPr>
                    <a:picLocks/>
                  </p:cNvPicPr>
                  <p:nvPr/>
                </p:nvPicPr>
                <p:blipFill rotWithShape="1"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4789" t="47996" b="34510"/>
                  <a:stretch/>
                </p:blipFill>
                <p:spPr>
                  <a:xfrm>
                    <a:off x="35465695" y="11909863"/>
                    <a:ext cx="1808221" cy="1047789"/>
                  </a:xfrm>
                  <a:prstGeom prst="rect">
                    <a:avLst/>
                  </a:prstGeom>
                </p:spPr>
              </p:pic>
              <p:pic>
                <p:nvPicPr>
                  <p:cNvPr id="103" name="Picture 102" descr="A group of graphs showing different types of data&#10;&#10;Description automatically generated">
                    <a:extLst>
                      <a:ext uri="{FF2B5EF4-FFF2-40B4-BE49-F238E27FC236}">
                        <a16:creationId xmlns:a16="http://schemas.microsoft.com/office/drawing/2014/main" id="{641A270F-C738-874F-69AB-8E59AC114218}"/>
                      </a:ext>
                    </a:extLst>
                  </p:cNvPr>
                  <p:cNvPicPr>
                    <a:picLocks/>
                  </p:cNvPicPr>
                  <p:nvPr/>
                </p:nvPicPr>
                <p:blipFill rotWithShape="1"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4788" t="33976" r="5705" b="55104"/>
                  <a:stretch/>
                </p:blipFill>
                <p:spPr>
                  <a:xfrm>
                    <a:off x="35465695" y="9251839"/>
                    <a:ext cx="1130131" cy="654023"/>
                  </a:xfrm>
                  <a:prstGeom prst="rect">
                    <a:avLst/>
                  </a:prstGeom>
                </p:spPr>
              </p:pic>
              <p:sp>
                <p:nvSpPr>
                  <p:cNvPr id="104" name="Rectangle 103">
                    <a:extLst>
                      <a:ext uri="{FF2B5EF4-FFF2-40B4-BE49-F238E27FC236}">
                        <a16:creationId xmlns:a16="http://schemas.microsoft.com/office/drawing/2014/main" id="{4F726C44-07E5-CB49-033F-81224DFC14C3}"/>
                      </a:ext>
                    </a:extLst>
                  </p:cNvPr>
                  <p:cNvSpPr/>
                  <p:nvPr/>
                </p:nvSpPr>
                <p:spPr>
                  <a:xfrm>
                    <a:off x="35465696" y="10079589"/>
                    <a:ext cx="1808220" cy="183149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37" name="TextBox 136">
                      <a:extLst>
                        <a:ext uri="{FF2B5EF4-FFF2-40B4-BE49-F238E27FC236}">
                          <a16:creationId xmlns:a16="http://schemas.microsoft.com/office/drawing/2014/main" id="{574F08B5-7A3A-D430-F9B9-147B765E8A4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5678893" y="9624319"/>
                      <a:ext cx="1255152" cy="492443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Choose </a:t>
                      </a:r>
                      <a14:m>
                        <m:oMath xmlns:m="http://schemas.openxmlformats.org/officeDocument/2006/math"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𝑌</m:t>
                          </m:r>
                        </m:oMath>
                      </a14:m>
                      <a:endParaRPr lang="en-US" sz="1300" b="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Choose </a:t>
                      </a:r>
                      <a14:m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1300" b="0" i="0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𝑋</m:t>
                          </m:r>
                        </m:oMath>
                      </a14:m>
                      <a:endParaRPr lang="en-US" sz="130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137" name="TextBox 136">
                      <a:extLst>
                        <a:ext uri="{FF2B5EF4-FFF2-40B4-BE49-F238E27FC236}">
                          <a16:creationId xmlns:a16="http://schemas.microsoft.com/office/drawing/2014/main" id="{574F08B5-7A3A-D430-F9B9-147B765E8A4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5678893" y="9624319"/>
                      <a:ext cx="1255152" cy="492443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 l="-2020" b="-1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143" name="TextBox 142">
                  <a:extLst>
                    <a:ext uri="{FF2B5EF4-FFF2-40B4-BE49-F238E27FC236}">
                      <a16:creationId xmlns:a16="http://schemas.microsoft.com/office/drawing/2014/main" id="{8C38A641-4867-4FEE-32EE-A87FBD8E2585}"/>
                    </a:ext>
                  </a:extLst>
                </p:cNvPr>
                <p:cNvSpPr txBox="1"/>
                <p:nvPr/>
              </p:nvSpPr>
              <p:spPr>
                <a:xfrm>
                  <a:off x="35243637" y="12472235"/>
                  <a:ext cx="2601207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300" dirty="0">
                      <a:highlight>
                        <a:srgbClr val="FFFFFF"/>
                      </a:highlight>
                      <a:latin typeface="Arial" panose="020B0604020202020204" pitchFamily="34" charset="0"/>
                      <a:cs typeface="Arial" panose="020B0604020202020204" pitchFamily="34" charset="0"/>
                    </a:rPr>
                    <a:t>Test-based Approach Plot Colors</a:t>
                  </a:r>
                </a:p>
              </p:txBody>
            </p: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B3F92D57-5433-D058-C9D4-BBA8AF2692D0}"/>
                    </a:ext>
                  </a:extLst>
                </p:cNvPr>
                <p:cNvSpPr txBox="1"/>
                <p:nvPr/>
              </p:nvSpPr>
              <p:spPr>
                <a:xfrm>
                  <a:off x="35367312" y="9356990"/>
                  <a:ext cx="1677062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300" dirty="0" err="1">
                      <a:highlight>
                        <a:srgbClr val="FFFFFF"/>
                      </a:highlight>
                      <a:latin typeface="Arial" panose="020B0604020202020204" pitchFamily="34" charset="0"/>
                      <a:cs typeface="Arial" panose="020B0604020202020204" pitchFamily="34" charset="0"/>
                    </a:rPr>
                    <a:t>LiNGAM</a:t>
                  </a:r>
                  <a:r>
                    <a:rPr lang="en-US" sz="1300" dirty="0">
                      <a:highlight>
                        <a:srgbClr val="FFFFFF"/>
                      </a:highlight>
                      <a:latin typeface="Arial" panose="020B0604020202020204" pitchFamily="34" charset="0"/>
                      <a:cs typeface="Arial" panose="020B0604020202020204" pitchFamily="34" charset="0"/>
                    </a:rPr>
                    <a:t> Plot Colors</a:t>
                  </a:r>
                </a:p>
              </p:txBody>
            </p: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44" name="TextBox 143">
                      <a:extLst>
                        <a:ext uri="{FF2B5EF4-FFF2-40B4-BE49-F238E27FC236}">
                          <a16:creationId xmlns:a16="http://schemas.microsoft.com/office/drawing/2014/main" id="{D3187137-841A-5469-0736-54491508E52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5662154" y="12748005"/>
                      <a:ext cx="1505220" cy="89255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Both reject</a:t>
                      </a:r>
                    </a:p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Fail to reject both</a:t>
                      </a:r>
                    </a:p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Reject only </a:t>
                      </a:r>
                      <a14:m>
                        <m:oMath xmlns:m="http://schemas.openxmlformats.org/officeDocument/2006/math"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𝑌</m:t>
                          </m:r>
                        </m:oMath>
                      </a14:m>
                      <a:endParaRPr lang="en-US" sz="1300" b="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Reject only </a:t>
                      </a:r>
                      <a14:m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1300" b="0" i="0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𝑋</m:t>
                          </m:r>
                        </m:oMath>
                      </a14:m>
                      <a:endParaRPr lang="en-US" sz="130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144" name="TextBox 143">
                      <a:extLst>
                        <a:ext uri="{FF2B5EF4-FFF2-40B4-BE49-F238E27FC236}">
                          <a16:creationId xmlns:a16="http://schemas.microsoft.com/office/drawing/2014/main" id="{D3187137-841A-5469-0736-54491508E52B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5662154" y="12748005"/>
                      <a:ext cx="1505220" cy="892552"/>
                    </a:xfrm>
                    <a:prstGeom prst="rect">
                      <a:avLst/>
                    </a:prstGeom>
                    <a:blipFill>
                      <a:blip r:embed="rId17"/>
                      <a:stretch>
                        <a:fillRect l="-833" t="-1408" b="-422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ABB9777A-E0A8-7214-FBF7-48E4C3DCEE26}"/>
                  </a:ext>
                </a:extLst>
              </p:cNvPr>
              <p:cNvSpPr txBox="1"/>
              <p:nvPr/>
            </p:nvSpPr>
            <p:spPr>
              <a:xfrm>
                <a:off x="21877917" y="9268902"/>
                <a:ext cx="269507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Strong evidence in favor of non-</a:t>
                </a:r>
                <a:r>
                  <a:rPr lang="en-US" dirty="0" err="1"/>
                  <a:t>Gaussianity</a:t>
                </a:r>
                <a:r>
                  <a:rPr lang="en-US" dirty="0"/>
                  <a:t> holding.</a:t>
                </a:r>
              </a:p>
            </p:txBody>
          </p: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5B023E2C-10BE-DFA4-8BCE-A085DB99A5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54312" y="9915233"/>
                <a:ext cx="372448" cy="55929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4BA51F35-8A5C-BA07-CD15-F22A802CE8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282612" y="16383588"/>
                <a:ext cx="376902" cy="52696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C0554C52-8382-8AB0-5F5A-F66AEAF43CF5}"/>
                  </a:ext>
                </a:extLst>
              </p:cNvPr>
              <p:cNvSpPr txBox="1"/>
              <p:nvPr/>
            </p:nvSpPr>
            <p:spPr>
              <a:xfrm>
                <a:off x="35259432" y="12554992"/>
                <a:ext cx="282899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Strong evidence of non-</a:t>
                </a:r>
                <a:r>
                  <a:rPr lang="en-US" dirty="0" err="1"/>
                  <a:t>Gaussianity</a:t>
                </a:r>
                <a:r>
                  <a:rPr lang="en-US" dirty="0"/>
                  <a:t> assumption violations. Inconclusive direction.</a:t>
                </a:r>
              </a:p>
            </p:txBody>
          </p: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A0C86EE4-650A-AE64-D126-10F1B2C7E6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259432" y="12252331"/>
                <a:ext cx="433304" cy="33381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Arrow Connector 117">
                <a:extLst>
                  <a:ext uri="{FF2B5EF4-FFF2-40B4-BE49-F238E27FC236}">
                    <a16:creationId xmlns:a16="http://schemas.microsoft.com/office/drawing/2014/main" id="{91AA5E09-C4D1-ED05-AADF-0B5CA82F543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259432" y="13718099"/>
                <a:ext cx="433304" cy="36761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764FCAD-A8B4-B102-B156-DA3E1E499DDF}"/>
                </a:ext>
              </a:extLst>
            </p:cNvPr>
            <p:cNvGrpSpPr/>
            <p:nvPr/>
          </p:nvGrpSpPr>
          <p:grpSpPr>
            <a:xfrm>
              <a:off x="22842570" y="17319992"/>
              <a:ext cx="15154932" cy="8015373"/>
              <a:chOff x="22806279" y="17237151"/>
              <a:chExt cx="15154932" cy="8015373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CF09F721-A8C9-7A6E-DA20-E891D946A771}"/>
                  </a:ext>
                </a:extLst>
              </p:cNvPr>
              <p:cNvGrpSpPr/>
              <p:nvPr/>
            </p:nvGrpSpPr>
            <p:grpSpPr>
              <a:xfrm>
                <a:off x="23336687" y="17237151"/>
                <a:ext cx="14479490" cy="7168896"/>
                <a:chOff x="23298407" y="15092855"/>
                <a:chExt cx="14479490" cy="7168896"/>
              </a:xfrm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919AF8F1-38C1-5250-CB20-1AEB54ADFA97}"/>
                    </a:ext>
                  </a:extLst>
                </p:cNvPr>
                <p:cNvGrpSpPr/>
                <p:nvPr/>
              </p:nvGrpSpPr>
              <p:grpSpPr>
                <a:xfrm>
                  <a:off x="23298407" y="15092855"/>
                  <a:ext cx="14318140" cy="7168896"/>
                  <a:chOff x="24201460" y="16874116"/>
                  <a:chExt cx="13960039" cy="7718797"/>
                </a:xfrm>
              </p:grpSpPr>
              <p:grpSp>
                <p:nvGrpSpPr>
                  <p:cNvPr id="109" name="Group 108">
                    <a:extLst>
                      <a:ext uri="{FF2B5EF4-FFF2-40B4-BE49-F238E27FC236}">
                        <a16:creationId xmlns:a16="http://schemas.microsoft.com/office/drawing/2014/main" id="{5A4F3A90-CFA1-8E60-14AA-B2C16CA82335}"/>
                      </a:ext>
                    </a:extLst>
                  </p:cNvPr>
                  <p:cNvGrpSpPr/>
                  <p:nvPr/>
                </p:nvGrpSpPr>
                <p:grpSpPr>
                  <a:xfrm>
                    <a:off x="24201460" y="16874116"/>
                    <a:ext cx="13960039" cy="7718797"/>
                    <a:chOff x="22881473" y="16372407"/>
                    <a:chExt cx="13960039" cy="7718797"/>
                  </a:xfrm>
                </p:grpSpPr>
                <p:pic>
                  <p:nvPicPr>
                    <p:cNvPr id="64" name="Picture 63" descr="A group of graphs showing different types of graphs&#10;&#10;Description automatically generated">
                      <a:extLst>
                        <a:ext uri="{FF2B5EF4-FFF2-40B4-BE49-F238E27FC236}">
                          <a16:creationId xmlns:a16="http://schemas.microsoft.com/office/drawing/2014/main" id="{DFD22AAB-B15D-72E8-801F-5A53ADDEC30C}"/>
                        </a:ext>
                      </a:extLst>
                    </p:cNvPr>
                    <p:cNvPicPr>
                      <a:picLocks/>
                    </p:cNvPicPr>
                    <p:nvPr/>
                  </p:nvPicPr>
                  <p:blipFill rotWithShape="1">
                    <a:blip r:embed="rId1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404" t="2893" r="2557" b="1569"/>
                    <a:stretch/>
                  </p:blipFill>
                  <p:spPr>
                    <a:xfrm>
                      <a:off x="22881473" y="16372407"/>
                      <a:ext cx="13788535" cy="771879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6" name="Picture 105" descr="A group of graphs showing different types of graphs&#10;&#10;Description automatically generated">
                      <a:extLst>
                        <a:ext uri="{FF2B5EF4-FFF2-40B4-BE49-F238E27FC236}">
                          <a16:creationId xmlns:a16="http://schemas.microsoft.com/office/drawing/2014/main" id="{6A4E992E-E4DD-378F-D3F2-EF74B4126891}"/>
                        </a:ext>
                      </a:extLst>
                    </p:cNvPr>
                    <p:cNvPicPr>
                      <a:picLocks/>
                    </p:cNvPicPr>
                    <p:nvPr/>
                  </p:nvPicPr>
                  <p:blipFill rotWithShape="1">
                    <a:blip r:embed="rId1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82613" t="47088" r="2557" b="36490"/>
                    <a:stretch/>
                  </p:blipFill>
                  <p:spPr>
                    <a:xfrm>
                      <a:off x="34689808" y="21201617"/>
                      <a:ext cx="2151704" cy="132677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7" name="Picture 106" descr="A group of graphs showing different types of graphs&#10;&#10;Description automatically generated">
                      <a:extLst>
                        <a:ext uri="{FF2B5EF4-FFF2-40B4-BE49-F238E27FC236}">
                          <a16:creationId xmlns:a16="http://schemas.microsoft.com/office/drawing/2014/main" id="{618E32F2-072E-E7BF-ABA6-2B0370012C20}"/>
                        </a:ext>
                      </a:extLst>
                    </p:cNvPr>
                    <p:cNvPicPr>
                      <a:picLocks/>
                    </p:cNvPicPr>
                    <p:nvPr/>
                  </p:nvPicPr>
                  <p:blipFill rotWithShape="1">
                    <a:blip r:embed="rId1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82613" t="33318" r="7600" b="54175"/>
                    <a:stretch/>
                  </p:blipFill>
                  <p:spPr>
                    <a:xfrm>
                      <a:off x="34669631" y="17731092"/>
                      <a:ext cx="1420027" cy="1010446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08" name="Rectangle 107">
                    <a:extLst>
                      <a:ext uri="{FF2B5EF4-FFF2-40B4-BE49-F238E27FC236}">
                        <a16:creationId xmlns:a16="http://schemas.microsoft.com/office/drawing/2014/main" id="{4AE09790-CADE-DE49-F14D-FA5F4E3020AF}"/>
                      </a:ext>
                    </a:extLst>
                  </p:cNvPr>
                  <p:cNvSpPr/>
                  <p:nvPr/>
                </p:nvSpPr>
                <p:spPr>
                  <a:xfrm>
                    <a:off x="35947777" y="19326923"/>
                    <a:ext cx="2171881" cy="229272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39" name="TextBox 138">
                      <a:extLst>
                        <a:ext uri="{FF2B5EF4-FFF2-40B4-BE49-F238E27FC236}">
                          <a16:creationId xmlns:a16="http://schemas.microsoft.com/office/drawing/2014/main" id="{336422DC-EE28-7424-1A5E-F01755E10D6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5689566" y="16739214"/>
                      <a:ext cx="1255152" cy="492443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Choose </a:t>
                      </a:r>
                      <a14:m>
                        <m:oMath xmlns:m="http://schemas.openxmlformats.org/officeDocument/2006/math"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𝑌</m:t>
                          </m:r>
                        </m:oMath>
                      </a14:m>
                      <a:endParaRPr lang="en-US" sz="1300" b="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Choose </a:t>
                      </a:r>
                      <a14:m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1300" b="0" i="0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𝑋</m:t>
                          </m:r>
                        </m:oMath>
                      </a14:m>
                      <a:endParaRPr lang="en-US" sz="130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139" name="TextBox 138">
                      <a:extLst>
                        <a:ext uri="{FF2B5EF4-FFF2-40B4-BE49-F238E27FC236}">
                          <a16:creationId xmlns:a16="http://schemas.microsoft.com/office/drawing/2014/main" id="{336422DC-EE28-7424-1A5E-F01755E10D6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5689566" y="16739214"/>
                      <a:ext cx="1255152" cy="492443"/>
                    </a:xfrm>
                    <a:prstGeom prst="rect">
                      <a:avLst/>
                    </a:prstGeom>
                    <a:blipFill>
                      <a:blip r:embed="rId19"/>
                      <a:stretch>
                        <a:fillRect l="-1000" b="-125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142" name="TextBox 141">
                  <a:extLst>
                    <a:ext uri="{FF2B5EF4-FFF2-40B4-BE49-F238E27FC236}">
                      <a16:creationId xmlns:a16="http://schemas.microsoft.com/office/drawing/2014/main" id="{83065C57-8C60-396D-F32F-6713522F7790}"/>
                    </a:ext>
                  </a:extLst>
                </p:cNvPr>
                <p:cNvSpPr txBox="1"/>
                <p:nvPr/>
              </p:nvSpPr>
              <p:spPr>
                <a:xfrm>
                  <a:off x="35176690" y="19578021"/>
                  <a:ext cx="2601207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300" dirty="0">
                      <a:highlight>
                        <a:srgbClr val="FFFFFF"/>
                      </a:highlight>
                      <a:latin typeface="Arial" panose="020B0604020202020204" pitchFamily="34" charset="0"/>
                      <a:cs typeface="Arial" panose="020B0604020202020204" pitchFamily="34" charset="0"/>
                    </a:rPr>
                    <a:t>Test-based Approach Plot Colors</a:t>
                  </a:r>
                </a:p>
              </p:txBody>
            </p:sp>
            <p:sp>
              <p:nvSpPr>
                <p:cNvPr id="141" name="TextBox 140">
                  <a:extLst>
                    <a:ext uri="{FF2B5EF4-FFF2-40B4-BE49-F238E27FC236}">
                      <a16:creationId xmlns:a16="http://schemas.microsoft.com/office/drawing/2014/main" id="{AAC2380C-C8AE-E8E8-CC3F-EA2A53EA8CB1}"/>
                    </a:ext>
                  </a:extLst>
                </p:cNvPr>
                <p:cNvSpPr txBox="1"/>
                <p:nvPr/>
              </p:nvSpPr>
              <p:spPr>
                <a:xfrm>
                  <a:off x="35428378" y="16500115"/>
                  <a:ext cx="1677062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300" dirty="0" err="1">
                      <a:highlight>
                        <a:srgbClr val="FFFFFF"/>
                      </a:highlight>
                      <a:latin typeface="Arial" panose="020B0604020202020204" pitchFamily="34" charset="0"/>
                      <a:cs typeface="Arial" panose="020B0604020202020204" pitchFamily="34" charset="0"/>
                    </a:rPr>
                    <a:t>LiNGAM</a:t>
                  </a:r>
                  <a:r>
                    <a:rPr lang="en-US" sz="1300" dirty="0">
                      <a:highlight>
                        <a:srgbClr val="FFFFFF"/>
                      </a:highlight>
                      <a:latin typeface="Arial" panose="020B0604020202020204" pitchFamily="34" charset="0"/>
                      <a:cs typeface="Arial" panose="020B0604020202020204" pitchFamily="34" charset="0"/>
                    </a:rPr>
                    <a:t> Plot Colors</a:t>
                  </a:r>
                </a:p>
              </p:txBody>
            </p: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45" name="TextBox 144">
                      <a:extLst>
                        <a:ext uri="{FF2B5EF4-FFF2-40B4-BE49-F238E27FC236}">
                          <a16:creationId xmlns:a16="http://schemas.microsoft.com/office/drawing/2014/main" id="{C934F85E-5C1B-5094-A502-52D5E41923F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5724683" y="19859857"/>
                      <a:ext cx="1505220" cy="89255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Both reject</a:t>
                      </a:r>
                    </a:p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Fail to reject both</a:t>
                      </a:r>
                    </a:p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Reject only </a:t>
                      </a:r>
                      <a14:m>
                        <m:oMath xmlns:m="http://schemas.openxmlformats.org/officeDocument/2006/math"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𝑌</m:t>
                          </m:r>
                        </m:oMath>
                      </a14:m>
                      <a:endParaRPr lang="en-US" sz="1300" b="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300" dirty="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Reject only </a:t>
                      </a:r>
                      <a14:m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1300" b="0" i="0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Y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→</m:t>
                          </m:r>
                          <m:r>
                            <a:rPr lang="en-US" sz="1300" b="0" i="1" smtClean="0">
                              <a:highlight>
                                <a:srgbClr val="FFFFFF"/>
                              </a:highlight>
                              <a:latin typeface="Cambria Math" panose="02040503050406030204" pitchFamily="18" charset="0"/>
                            </a:rPr>
                            <m:t>𝑋</m:t>
                          </m:r>
                        </m:oMath>
                      </a14:m>
                      <a:endParaRPr lang="en-US" sz="1300" dirty="0">
                        <a:highlight>
                          <a:srgbClr val="FFFFFF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mc:Choice>
              <mc:Fallback>
                <p:sp>
                  <p:nvSpPr>
                    <p:cNvPr id="145" name="TextBox 144">
                      <a:extLst>
                        <a:ext uri="{FF2B5EF4-FFF2-40B4-BE49-F238E27FC236}">
                          <a16:creationId xmlns:a16="http://schemas.microsoft.com/office/drawing/2014/main" id="{C934F85E-5C1B-5094-A502-52D5E41923F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5724683" y="19859857"/>
                      <a:ext cx="1505220" cy="892552"/>
                    </a:xfrm>
                    <a:prstGeom prst="rect">
                      <a:avLst/>
                    </a:prstGeom>
                    <a:blipFill>
                      <a:blip r:embed="rId20"/>
                      <a:stretch>
                        <a:fillRect l="-1681" b="-416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E7470DD3-9BF3-BE6C-606D-33E2B86F68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06279" y="17687142"/>
                <a:ext cx="788658" cy="338679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E65E994A-FD2F-7094-FF16-E580298F88AD}"/>
                  </a:ext>
                </a:extLst>
              </p:cNvPr>
              <p:cNvSpPr txBox="1"/>
              <p:nvPr/>
            </p:nvSpPr>
            <p:spPr>
              <a:xfrm>
                <a:off x="27258541" y="20627785"/>
                <a:ext cx="61162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Cannot say much about linearity assumption violations</a:t>
                </a:r>
              </a:p>
            </p:txBody>
          </p:sp>
          <p:cxnSp>
            <p:nvCxnSpPr>
              <p:cNvPr id="99" name="Straight Arrow Connector 98">
                <a:extLst>
                  <a:ext uri="{FF2B5EF4-FFF2-40B4-BE49-F238E27FC236}">
                    <a16:creationId xmlns:a16="http://schemas.microsoft.com/office/drawing/2014/main" id="{0BB4FA1D-49DF-4F6E-DE35-8B4438B864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0316659" y="20477183"/>
                <a:ext cx="1" cy="22569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Arrow Connector 112">
                <a:extLst>
                  <a:ext uri="{FF2B5EF4-FFF2-40B4-BE49-F238E27FC236}">
                    <a16:creationId xmlns:a16="http://schemas.microsoft.com/office/drawing/2014/main" id="{D90AB7B2-0766-7CCF-5C32-7F43EDF140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205577" y="20477183"/>
                <a:ext cx="241242" cy="23627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Arrow Connector 115">
                <a:extLst>
                  <a:ext uri="{FF2B5EF4-FFF2-40B4-BE49-F238E27FC236}">
                    <a16:creationId xmlns:a16="http://schemas.microsoft.com/office/drawing/2014/main" id="{B6C7FC59-658B-C0B9-DC5C-4BB8C29B461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384316" y="23543453"/>
                <a:ext cx="378647" cy="43117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163D4BB0-49BF-E27E-ACA3-FC86BFE4E395}"/>
                  </a:ext>
                </a:extLst>
              </p:cNvPr>
              <p:cNvSpPr txBox="1"/>
              <p:nvPr/>
            </p:nvSpPr>
            <p:spPr>
              <a:xfrm>
                <a:off x="35007236" y="23887508"/>
                <a:ext cx="295397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Strong evidence of linearity assumption violations. Inconclusive direction.</a:t>
                </a: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58" name="TextBox 157">
                    <a:extLst>
                      <a:ext uri="{FF2B5EF4-FFF2-40B4-BE49-F238E27FC236}">
                        <a16:creationId xmlns:a16="http://schemas.microsoft.com/office/drawing/2014/main" id="{AFB1F10E-5E58-CE40-5F00-3EBC554EE7E4}"/>
                      </a:ext>
                    </a:extLst>
                  </p:cNvPr>
                  <p:cNvSpPr txBox="1"/>
                  <p:nvPr/>
                </p:nvSpPr>
                <p:spPr>
                  <a:xfrm>
                    <a:off x="27293887" y="24329194"/>
                    <a:ext cx="5408163" cy="92333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Provides evidence of some linearity assumption violations. Diagnostic supports </a:t>
                    </a:r>
                    <a14:m>
                      <m:oMath xmlns:m="http://schemas.openxmlformats.org/officeDocument/2006/math"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→</m:t>
                        </m:r>
                        <m:r>
                          <a:rPr lang="en-US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</m:oMath>
                    </a14:m>
                    <a:r>
                      <a:rPr lang="en-US" dirty="0"/>
                      <a:t>, although further investigation is needed to determine directionality.</a:t>
                    </a:r>
                  </a:p>
                </p:txBody>
              </p:sp>
            </mc:Choice>
            <mc:Fallback>
              <p:sp>
                <p:nvSpPr>
                  <p:cNvPr id="158" name="TextBox 157">
                    <a:extLst>
                      <a:ext uri="{FF2B5EF4-FFF2-40B4-BE49-F238E27FC236}">
                        <a16:creationId xmlns:a16="http://schemas.microsoft.com/office/drawing/2014/main" id="{AFB1F10E-5E58-CE40-5F00-3EBC554EE7E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7293887" y="24329194"/>
                    <a:ext cx="5408163" cy="923330"/>
                  </a:xfrm>
                  <a:prstGeom prst="rect">
                    <a:avLst/>
                  </a:prstGeom>
                  <a:blipFill>
                    <a:blip r:embed="rId21"/>
                    <a:stretch>
                      <a:fillRect l="-703" t="-4110" r="-703" b="-95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63" name="Straight Arrow Connector 162">
                <a:extLst>
                  <a:ext uri="{FF2B5EF4-FFF2-40B4-BE49-F238E27FC236}">
                    <a16:creationId xmlns:a16="http://schemas.microsoft.com/office/drawing/2014/main" id="{3FCA6D2F-7BD8-2AA5-EC0B-3617BF05BE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6952135" y="20465183"/>
                <a:ext cx="314189" cy="22945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Arrow Connector 171">
                <a:extLst>
                  <a:ext uri="{FF2B5EF4-FFF2-40B4-BE49-F238E27FC236}">
                    <a16:creationId xmlns:a16="http://schemas.microsoft.com/office/drawing/2014/main" id="{6EDA21AB-94BC-7FB2-055B-CE39253935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253907" y="23934306"/>
                <a:ext cx="0" cy="37991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7" name="TextBox 176">
                  <a:extLst>
                    <a:ext uri="{FF2B5EF4-FFF2-40B4-BE49-F238E27FC236}">
                      <a16:creationId xmlns:a16="http://schemas.microsoft.com/office/drawing/2014/main" id="{7481BDE3-A135-338C-82BA-2486A87C1F67}"/>
                    </a:ext>
                  </a:extLst>
                </p:cNvPr>
                <p:cNvSpPr txBox="1"/>
                <p:nvPr/>
              </p:nvSpPr>
              <p:spPr>
                <a:xfrm>
                  <a:off x="27321184" y="16439106"/>
                  <a:ext cx="5408163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Provides evidence of some non-</a:t>
                  </a:r>
                  <a:r>
                    <a:rPr lang="en-US" dirty="0" err="1"/>
                    <a:t>Gaussianity</a:t>
                  </a:r>
                  <a:r>
                    <a:rPr lang="en-US" dirty="0"/>
                    <a:t> assumption violations. Diagnostic supports </a:t>
                  </a:r>
                  <a14:m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</m:oMath>
                  </a14:m>
                  <a:r>
                    <a:rPr lang="en-US" dirty="0"/>
                    <a:t>, although further investigation is needed to determine directionality.</a:t>
                  </a:r>
                </a:p>
              </p:txBody>
            </p:sp>
          </mc:Choice>
          <mc:Fallback>
            <p:sp>
              <p:nvSpPr>
                <p:cNvPr id="177" name="TextBox 176">
                  <a:extLst>
                    <a:ext uri="{FF2B5EF4-FFF2-40B4-BE49-F238E27FC236}">
                      <a16:creationId xmlns:a16="http://schemas.microsoft.com/office/drawing/2014/main" id="{7481BDE3-A135-338C-82BA-2486A87C1F6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321184" y="16439106"/>
                  <a:ext cx="5408163" cy="923330"/>
                </a:xfrm>
                <a:prstGeom prst="rect">
                  <a:avLst/>
                </a:prstGeom>
                <a:blipFill>
                  <a:blip r:embed="rId22"/>
                  <a:stretch>
                    <a:fillRect l="-937" t="-4110" r="-703" b="-95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19515C59-06A8-BF1A-630F-6A18BA7EF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057956" y="16188229"/>
              <a:ext cx="0" cy="35603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F7B748D4-71FA-021E-EBB2-B89B8506BEEC}"/>
                    </a:ext>
                  </a:extLst>
                </p:cNvPr>
                <p:cNvSpPr txBox="1"/>
                <p:nvPr/>
              </p:nvSpPr>
              <p:spPr>
                <a:xfrm>
                  <a:off x="22365103" y="16680898"/>
                  <a:ext cx="2408152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Strong evidence no assumption violations and direction being </a:t>
                  </a:r>
                  <a14:m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</m:oMath>
                  </a14:m>
                  <a:r>
                    <a:rPr lang="en-US" sz="18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en-US" dirty="0"/>
                    <a:t> </a:t>
                  </a:r>
                </a:p>
              </p:txBody>
            </p:sp>
          </mc:Choice>
          <mc:Fallback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F7B748D4-71FA-021E-EBB2-B89B8506BE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365103" y="16680898"/>
                  <a:ext cx="2408152" cy="1200329"/>
                </a:xfrm>
                <a:prstGeom prst="rect">
                  <a:avLst/>
                </a:prstGeom>
                <a:blipFill>
                  <a:blip r:embed="rId23"/>
                  <a:stretch>
                    <a:fillRect l="-2632" t="-104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024" name="TextBox 1023">
                <a:extLst>
                  <a:ext uri="{FF2B5EF4-FFF2-40B4-BE49-F238E27FC236}">
                    <a16:creationId xmlns:a16="http://schemas.microsoft.com/office/drawing/2014/main" id="{7D741562-8B84-EC39-9968-4BF9A4D09978}"/>
                  </a:ext>
                </a:extLst>
              </p:cNvPr>
              <p:cNvSpPr txBox="1"/>
              <p:nvPr/>
            </p:nvSpPr>
            <p:spPr>
              <a:xfrm>
                <a:off x="12943475" y="18914665"/>
                <a:ext cx="10003802" cy="32685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spcBef>
                    <a:spcPct val="20000"/>
                  </a:spcBef>
                  <a:buClr>
                    <a:schemeClr val="tx1"/>
                  </a:buClr>
                  <a:buSzPct val="150000"/>
                  <a:buFont typeface="Arial" panose="020B0604020202020204" pitchFamily="34" charset="0"/>
                  <a:buChar char="•"/>
                </a:pPr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Demonstrate CDDR diagnostic applied to </a:t>
                </a:r>
                <a:r>
                  <a:rPr lang="en-CA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LiNGAM</a:t>
                </a:r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and the test-based approach on 3 real datasets where casual direction is known:</a:t>
                </a:r>
              </a:p>
              <a:p>
                <a:pPr marL="914400" lvl="1" indent="-457200">
                  <a:spcBef>
                    <a:spcPct val="20000"/>
                  </a:spcBef>
                  <a:buClr>
                    <a:schemeClr val="tx1"/>
                  </a:buClr>
                  <a:buSzPct val="85000"/>
                  <a:buFont typeface="+mj-lt"/>
                  <a:buAutoNum type="arabicPeriod"/>
                </a:pPr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Ozone and Temperature dataset</a:t>
                </a:r>
                <a:r>
                  <a:rPr lang="en-CA" sz="24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(known direction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Temperature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Ozone</m:t>
                    </m:r>
                  </m:oMath>
                </a14:m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914400" lvl="1" indent="-457200">
                  <a:spcBef>
                    <a:spcPct val="20000"/>
                  </a:spcBef>
                  <a:buClr>
                    <a:schemeClr val="tx1"/>
                  </a:buClr>
                  <a:buSzPct val="85000"/>
                  <a:buFont typeface="+mj-lt"/>
                  <a:buAutoNum type="arabicPeriod"/>
                </a:pPr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Population and Food Consumption dataset</a:t>
                </a:r>
                <a:r>
                  <a:rPr lang="en-CA" sz="24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(known direction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Population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Food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Consumption</m:t>
                    </m:r>
                  </m:oMath>
                </a14:m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914400" lvl="1" indent="-457200">
                  <a:spcBef>
                    <a:spcPct val="20000"/>
                  </a:spcBef>
                  <a:buClr>
                    <a:schemeClr val="tx1"/>
                  </a:buClr>
                  <a:buSzPct val="85000"/>
                  <a:buFont typeface="+mj-lt"/>
                  <a:buAutoNum type="arabicPeriod"/>
                </a:pPr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Rainbow Trout Dose-Response dataset</a:t>
                </a:r>
                <a:r>
                  <a:rPr lang="en-CA" sz="24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(known direction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Dose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Concentration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Wet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Weight</m:t>
                    </m:r>
                  </m:oMath>
                </a14:m>
                <a:r>
                  <a:rPr lang="en-CA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</mc:Choice>
        <mc:Fallback>
          <p:sp>
            <p:nvSpPr>
              <p:cNvPr id="1024" name="TextBox 1023">
                <a:extLst>
                  <a:ext uri="{FF2B5EF4-FFF2-40B4-BE49-F238E27FC236}">
                    <a16:creationId xmlns:a16="http://schemas.microsoft.com/office/drawing/2014/main" id="{7D741562-8B84-EC39-9968-4BF9A4D099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3475" y="18914665"/>
                <a:ext cx="10003802" cy="3268587"/>
              </a:xfrm>
              <a:prstGeom prst="rect">
                <a:avLst/>
              </a:prstGeom>
              <a:blipFill>
                <a:blip r:embed="rId24"/>
                <a:stretch>
                  <a:fillRect l="-1650" t="-6589" r="-1269" b="-3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37" name="Text Box 2">
            <a:extLst>
              <a:ext uri="{FF2B5EF4-FFF2-40B4-BE49-F238E27FC236}">
                <a16:creationId xmlns:a16="http://schemas.microsoft.com/office/drawing/2014/main" id="{3A8CA0CA-7588-C9CD-D042-098BC50C0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99024" y="12413002"/>
            <a:ext cx="6429452" cy="720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GB" sz="3200" b="1" kern="0" dirty="0">
                <a:solidFill>
                  <a:srgbClr val="6B9B8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Simulation Conclusions</a:t>
            </a:r>
            <a:endParaRPr lang="en-AU" sz="3200" kern="0" dirty="0">
              <a:solidFill>
                <a:srgbClr val="6B9B84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6F323707-9BE2-DE97-B772-18B7E26132B1}"/>
              </a:ext>
            </a:extLst>
          </p:cNvPr>
          <p:cNvSpPr txBox="1"/>
          <p:nvPr/>
        </p:nvSpPr>
        <p:spPr>
          <a:xfrm>
            <a:off x="12787904" y="13280789"/>
            <a:ext cx="9506626" cy="3711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Linearity assumptions violations:</a:t>
            </a:r>
          </a:p>
          <a:p>
            <a:pPr marL="800100" lvl="1" indent="-342900">
              <a:spcBef>
                <a:spcPct val="20000"/>
              </a:spcBef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CDDR diagnostic applied to </a:t>
            </a:r>
            <a:r>
              <a:rPr lang="en-CA" sz="2400" dirty="0" err="1">
                <a:latin typeface="Arial" panose="020B0604020202020204" pitchFamily="34" charset="0"/>
                <a:cs typeface="Arial" panose="020B0604020202020204" pitchFamily="34" charset="0"/>
              </a:rPr>
              <a:t>LiNGAM</a:t>
            </a: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 does not provide much information</a:t>
            </a:r>
          </a:p>
          <a:p>
            <a:pPr marL="800100" lvl="1" indent="-342900">
              <a:spcBef>
                <a:spcPct val="20000"/>
              </a:spcBef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CDDR diagnostic applied to the test-based approach provides information about the existence and extent of violations while still favoring a directionality</a:t>
            </a: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Non-</a:t>
            </a:r>
            <a:r>
              <a:rPr lang="en-CA" sz="2400" dirty="0" err="1">
                <a:latin typeface="Arial" panose="020B0604020202020204" pitchFamily="34" charset="0"/>
                <a:cs typeface="Arial" panose="020B0604020202020204" pitchFamily="34" charset="0"/>
              </a:rPr>
              <a:t>Gaussianity</a:t>
            </a: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 assumption violations:</a:t>
            </a:r>
          </a:p>
          <a:p>
            <a:pPr marL="800100" lvl="1" indent="-342900">
              <a:spcBef>
                <a:spcPct val="20000"/>
              </a:spcBef>
              <a:buClr>
                <a:schemeClr val="tx1"/>
              </a:buClr>
              <a:buSzPct val="150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CDDR diagnostic provides information about the existence and extent of violations while favoring a directionality</a:t>
            </a:r>
          </a:p>
        </p:txBody>
      </p:sp>
      <p:sp>
        <p:nvSpPr>
          <p:cNvPr id="1041" name="Text Box 2">
            <a:extLst>
              <a:ext uri="{FF2B5EF4-FFF2-40B4-BE49-F238E27FC236}">
                <a16:creationId xmlns:a16="http://schemas.microsoft.com/office/drawing/2014/main" id="{C8216F18-FE81-8F64-0917-92FA93C8A7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15991" y="17801163"/>
            <a:ext cx="5408163" cy="818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GB" sz="3200" b="1" kern="0" dirty="0">
                <a:solidFill>
                  <a:srgbClr val="6B9B8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Real Data Setup</a:t>
            </a:r>
            <a:endParaRPr lang="en-AU" sz="3200" kern="0" dirty="0">
              <a:solidFill>
                <a:srgbClr val="6B9B84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393CD257-7FD8-357C-5715-2BC8E87B10C9}"/>
              </a:ext>
            </a:extLst>
          </p:cNvPr>
          <p:cNvSpPr/>
          <p:nvPr/>
        </p:nvSpPr>
        <p:spPr>
          <a:xfrm>
            <a:off x="12652787" y="6043391"/>
            <a:ext cx="25230397" cy="26416989"/>
          </a:xfrm>
          <a:prstGeom prst="rect">
            <a:avLst/>
          </a:prstGeom>
          <a:noFill/>
          <a:ln w="76200">
            <a:solidFill>
              <a:srgbClr val="6B9B8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57" dirty="0"/>
          </a:p>
        </p:txBody>
      </p:sp>
      <p:sp>
        <p:nvSpPr>
          <p:cNvPr id="1042" name="Text Box 2">
            <a:extLst>
              <a:ext uri="{FF2B5EF4-FFF2-40B4-BE49-F238E27FC236}">
                <a16:creationId xmlns:a16="http://schemas.microsoft.com/office/drawing/2014/main" id="{781532CB-6584-9DF7-4F87-8776288DB5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322205" y="23615285"/>
            <a:ext cx="6090318" cy="818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tx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409803" tIns="409803" rIns="409803" bIns="409803" anchor="ctr"/>
          <a:lstStyle>
            <a:lvl1pPr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92088" eaLnBrk="0" hangingPunct="0"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92088" eaLnBrk="0" fontAlgn="base" hangingPunct="0">
              <a:spcBef>
                <a:spcPct val="0"/>
              </a:spcBef>
              <a:spcAft>
                <a:spcPct val="0"/>
              </a:spcAft>
              <a:defRPr sz="5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GB" sz="3200" b="1" kern="0" dirty="0">
                <a:solidFill>
                  <a:srgbClr val="6B9B8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Real Data Conclusions</a:t>
            </a:r>
            <a:endParaRPr lang="en-AU" sz="3200" kern="0" dirty="0">
              <a:solidFill>
                <a:srgbClr val="6B9B84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44" name="Straight Arrow Connector 1043">
            <a:extLst>
              <a:ext uri="{FF2B5EF4-FFF2-40B4-BE49-F238E27FC236}">
                <a16:creationId xmlns:a16="http://schemas.microsoft.com/office/drawing/2014/main" id="{684A7BE5-2EB9-5263-0963-D456B1A87D26}"/>
              </a:ext>
            </a:extLst>
          </p:cNvPr>
          <p:cNvCxnSpPr>
            <a:cxnSpLocks/>
          </p:cNvCxnSpPr>
          <p:nvPr/>
        </p:nvCxnSpPr>
        <p:spPr>
          <a:xfrm flipH="1" flipV="1">
            <a:off x="27103941" y="18981245"/>
            <a:ext cx="314189" cy="2294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0" name="TextBox 1049">
            <a:extLst>
              <a:ext uri="{FF2B5EF4-FFF2-40B4-BE49-F238E27FC236}">
                <a16:creationId xmlns:a16="http://schemas.microsoft.com/office/drawing/2014/main" id="{A1DE09B9-E78D-E947-ECB0-EB6AB86D5E91}"/>
              </a:ext>
            </a:extLst>
          </p:cNvPr>
          <p:cNvSpPr txBox="1"/>
          <p:nvPr/>
        </p:nvSpPr>
        <p:spPr>
          <a:xfrm>
            <a:off x="30290926" y="24386690"/>
            <a:ext cx="7521002" cy="7700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tx1"/>
              </a:buClr>
              <a:buSzPct val="85000"/>
              <a:buFont typeface="+mj-lt"/>
              <a:buAutoNum type="arabicPeriod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Ozone and Temperature dataset</a:t>
            </a:r>
          </a:p>
          <a:p>
            <a:pPr marL="914400" lvl="1" indent="-457200">
              <a:spcBef>
                <a:spcPct val="20000"/>
              </a:spcBef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CDDR diagnostic indicates that </a:t>
            </a:r>
            <a:r>
              <a:rPr lang="en-CA" sz="2400" dirty="0" err="1">
                <a:latin typeface="Arial" panose="020B0604020202020204" pitchFamily="34" charset="0"/>
                <a:cs typeface="Arial" panose="020B0604020202020204" pitchFamily="34" charset="0"/>
              </a:rPr>
              <a:t>LiNGAM</a:t>
            </a: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 favors incorrect direction due to assumption violations</a:t>
            </a:r>
          </a:p>
          <a:p>
            <a:pPr marL="914400" lvl="1" indent="-457200">
              <a:spcBef>
                <a:spcPct val="20000"/>
              </a:spcBef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CDDR diagnostic applied to the test-based approach indicates moderate to severe linearity assumption violations and supports an inconclusive direction</a:t>
            </a:r>
          </a:p>
          <a:p>
            <a:pPr marL="457200" indent="-457200">
              <a:spcBef>
                <a:spcPct val="20000"/>
              </a:spcBef>
              <a:buClr>
                <a:schemeClr val="tx1"/>
              </a:buClr>
              <a:buSzPct val="85000"/>
              <a:buFont typeface="+mj-lt"/>
              <a:buAutoNum type="arabicPeriod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Population and Food Consumption dataset</a:t>
            </a:r>
          </a:p>
          <a:p>
            <a:pPr marL="914400" lvl="1" indent="-457200">
              <a:spcBef>
                <a:spcPct val="20000"/>
              </a:spcBef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CDDR diagnostic indicates both methods favor correct direction</a:t>
            </a:r>
          </a:p>
          <a:p>
            <a:pPr marL="914400" lvl="1" indent="-457200">
              <a:spcBef>
                <a:spcPct val="20000"/>
              </a:spcBef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CDDR diagnostic applied to the test-based approach provides some evidence of linearity assumption violations</a:t>
            </a:r>
          </a:p>
          <a:p>
            <a:pPr marL="457200" indent="-457200">
              <a:spcBef>
                <a:spcPct val="20000"/>
              </a:spcBef>
              <a:buClr>
                <a:schemeClr val="tx1"/>
              </a:buClr>
              <a:buSzPct val="85000"/>
              <a:buFont typeface="+mj-lt"/>
              <a:buAutoNum type="arabicPeriod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Rainbow Trout Dose-Response dataset </a:t>
            </a:r>
          </a:p>
          <a:p>
            <a:pPr marL="914400" lvl="1" indent="-457200">
              <a:spcBef>
                <a:spcPct val="20000"/>
              </a:spcBef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CDDR diagnostic for both methods provides support for the correct direction </a:t>
            </a:r>
          </a:p>
          <a:p>
            <a:pPr marL="914400" lvl="1" indent="-457200">
              <a:spcBef>
                <a:spcPct val="20000"/>
              </a:spcBef>
              <a:buClr>
                <a:schemeClr val="tx1"/>
              </a:buClr>
              <a:buSzPct val="85000"/>
              <a:buFont typeface="Arial" panose="020B0604020202020204" pitchFamily="34" charset="0"/>
              <a:buChar char="•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CDDR diagnostic for test-based approach only detects minor linearity assumption violations due to the inevitable non-linearities in real data.</a:t>
            </a:r>
          </a:p>
        </p:txBody>
      </p:sp>
    </p:spTree>
    <p:extLst>
      <p:ext uri="{BB962C8B-B14F-4D97-AF65-F5344CB8AC3E}">
        <p14:creationId xmlns:p14="http://schemas.microsoft.com/office/powerpoint/2010/main" val="343408294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11633</TotalTime>
  <Words>995</Words>
  <Application>Microsoft Macintosh PowerPoint</Application>
  <PresentationFormat>Custom</PresentationFormat>
  <Paragraphs>137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Arial Black</vt:lpstr>
      <vt:lpstr>Calibri</vt:lpstr>
      <vt:lpstr>Calibri Light</vt:lpstr>
      <vt:lpstr>Cambria Math</vt:lpstr>
      <vt:lpstr>Diseño personalizado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Belén Hernández Pardo</dc:creator>
  <cp:lastModifiedBy>SHREYA PRAKASH</cp:lastModifiedBy>
  <cp:revision>104</cp:revision>
  <cp:lastPrinted>2024-04-29T18:27:40Z</cp:lastPrinted>
  <dcterms:created xsi:type="dcterms:W3CDTF">2023-02-23T09:37:28Z</dcterms:created>
  <dcterms:modified xsi:type="dcterms:W3CDTF">2024-05-08T23:22:47Z</dcterms:modified>
</cp:coreProperties>
</file>

<file path=docProps/thumbnail.jpeg>
</file>